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slides/slide94.xml" ContentType="application/vnd.openxmlformats-officedocument.presentationml.slide+xml"/>
  <Override PartName="/ppt/slides/slide142.xml" ContentType="application/vnd.openxmlformats-officedocument.presentationml.slide+xml"/>
  <Override PartName="/ppt/notesSlides/notesSlide2.xml" ContentType="application/vnd.openxmlformats-officedocument.presentationml.notesSlide+xml"/>
  <Override PartName="/ppt/notesSlides/notesSlide105.xml" ContentType="application/vnd.openxmlformats-officedocument.presentationml.notesSlide+xml"/>
  <Override PartName="/ppt/notesSlides/notesSlide152.xml" ContentType="application/vnd.openxmlformats-officedocument.presentationml.notesSlide+xml"/>
  <Override PartName="/ppt/slides/slide36.xml" ContentType="application/vnd.openxmlformats-officedocument.presentationml.slide+xml"/>
  <Override PartName="/ppt/slides/slide83.xml" ContentType="application/vnd.openxmlformats-officedocument.presentationml.slide+xml"/>
  <Override PartName="/ppt/slides/slide120.xml" ContentType="application/vnd.openxmlformats-officedocument.presentationml.slide+xml"/>
  <Override PartName="/ppt/slides/slide131.xml" ContentType="application/vnd.openxmlformats-officedocument.presentationml.slide+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notesSlides/notesSlide85.xml" ContentType="application/vnd.openxmlformats-officedocument.presentationml.notesSlide+xml"/>
  <Override PartName="/ppt/notesSlides/notesSlide96.xml" ContentType="application/vnd.openxmlformats-officedocument.presentationml.notesSlide+xml"/>
  <Override PartName="/ppt/notesSlides/notesSlide130.xml" ContentType="application/vnd.openxmlformats-officedocument.presentationml.notesSlide+xml"/>
  <Override PartName="/ppt/notesSlides/notesSlide141.xml" ContentType="application/vnd.openxmlformats-officedocument.presentationml.notesSlide+xml"/>
  <Override PartName="/ppt/slides/slide25.xml" ContentType="application/vnd.openxmlformats-officedocument.presentationml.slide+xml"/>
  <Override PartName="/ppt/slides/slide72.xml" ContentType="application/vnd.openxmlformats-officedocument.presentationml.slid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74.xml" ContentType="application/vnd.openxmlformats-officedocument.presentationml.notesSlide+xml"/>
  <Default Extension="xml" ContentType="application/xml"/>
  <Override PartName="/ppt/slides/slide14.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63.xml" ContentType="application/vnd.openxmlformats-officedocument.presentationml.notesSlide+xml"/>
  <Override PartName="/ppt/tableStyles.xml" ContentType="application/vnd.openxmlformats-officedocument.presentationml.tableStyles+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slides/slide147.xml" ContentType="application/vnd.openxmlformats-officedocument.presentationml.slide+xml"/>
  <Override PartName="/ppt/slides/slide158.xml" ContentType="application/vnd.openxmlformats-officedocument.presentationml.slide+xml"/>
  <Override PartName="/ppt/notesSlides/notesSlide30.xml" ContentType="application/vnd.openxmlformats-officedocument.presentationml.notesSlide+xml"/>
  <Override PartName="/ppt/slides/slide99.xml" ContentType="application/vnd.openxmlformats-officedocument.presentationml.slide+xml"/>
  <Override PartName="/ppt/slides/slide136.xml" ContentType="application/vnd.openxmlformats-officedocument.presentationml.slide+xml"/>
  <Override PartName="/ppt/notesSlides/notesSlide7.xml" ContentType="application/vnd.openxmlformats-officedocument.presentationml.notesSlide+xml"/>
  <Override PartName="/ppt/notesSlides/notesSlide146.xml" ContentType="application/vnd.openxmlformats-officedocument.presentationml.notesSlide+xml"/>
  <Override PartName="/ppt/notesSlides/notesSlide157.xml" ContentType="application/vnd.openxmlformats-officedocument.presentationml.notesSlide+xml"/>
  <Override PartName="/ppt/slides/slide77.xml" ContentType="application/vnd.openxmlformats-officedocument.presentationml.slide+xml"/>
  <Override PartName="/ppt/slides/slide88.xml" ContentType="application/vnd.openxmlformats-officedocument.presentationml.slide+xml"/>
  <Override PartName="/ppt/slides/slide125.xml" ContentType="application/vnd.openxmlformats-officedocument.presentationml.slide+xml"/>
  <Override PartName="/ppt/notesSlides/notesSlide13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66.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s/slide150.xml" ContentType="application/vnd.openxmlformats-officedocument.presentationml.slide+xml"/>
  <Override PartName="/ppt/slides/slide161.xml" ContentType="application/vnd.openxmlformats-officedocument.presentationml.slide+xml"/>
  <Override PartName="/ppt/slideLayouts/slideLayout7.xml" ContentType="application/vnd.openxmlformats-officedocument.presentationml.slideLayout+xml"/>
  <Override PartName="/ppt/notesSlides/notesSlide68.xml" ContentType="application/vnd.openxmlformats-officedocument.presentationml.notesSlide+xml"/>
  <Override PartName="/ppt/notesSlides/notesSlide79.xml" ContentType="application/vnd.openxmlformats-officedocument.presentationml.notesSlide+xml"/>
  <Override PartName="/ppt/notesSlides/notesSlide124.xml" ContentType="application/vnd.openxmlformats-officedocument.presentationml.notesSlide+xml"/>
  <Override PartName="/ppt/slides/slide55.xml" ContentType="application/vnd.openxmlformats-officedocument.presentationml.slide+xml"/>
  <Override PartName="/ppt/theme/theme2.xml" ContentType="application/vnd.openxmlformats-officedocument.theme+xml"/>
  <Override PartName="/ppt/notesSlides/notesSlide57.xml" ContentType="application/vnd.openxmlformats-officedocument.presentationml.notesSlide+xml"/>
  <Override PartName="/ppt/notesSlides/notesSlide102.xml" ContentType="application/vnd.openxmlformats-officedocument.presentationml.notesSlide+xml"/>
  <Override PartName="/ppt/notesSlides/notesSlide113.xml" ContentType="application/vnd.openxmlformats-officedocument.presentationml.notesSlide+xml"/>
  <Override PartName="/ppt/slides/slide33.xml" ContentType="application/vnd.openxmlformats-officedocument.presentationml.slide+xml"/>
  <Override PartName="/ppt/slides/slide44.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notesSlides/notesSlide46.xml" ContentType="application/vnd.openxmlformats-officedocument.presentationml.notesSlide+xml"/>
  <Override PartName="/ppt/notesSlides/notesSlide93.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notesSlides/notesSlide24.xml" ContentType="application/vnd.openxmlformats-officedocument.presentationml.notesSlide+xml"/>
  <Override PartName="/ppt/notesSlides/notesSlide35.xml" ContentType="application/vnd.openxmlformats-officedocument.presentationml.notesSlide+xml"/>
  <Override PartName="/ppt/notesSlides/notesSlide71.xml" ContentType="application/vnd.openxmlformats-officedocument.presentationml.notesSlide+xml"/>
  <Override PartName="/ppt/notesSlides/notesSlide82.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notesSlides/notesSlide13.xml" ContentType="application/vnd.openxmlformats-officedocument.presentationml.notesSlide+xml"/>
  <Override PartName="/ppt/notesSlides/notesSlide60.xml" ContentType="application/vnd.openxmlformats-officedocument.presentationml.notesSlide+xml"/>
  <Override PartName="/ppt/slides/slide119.xml" ContentType="application/vnd.openxmlformats-officedocument.presentationml.slide+xml"/>
  <Override PartName="/ppt/slideLayouts/slideLayout10.xml" ContentType="application/vnd.openxmlformats-officedocument.presentationml.slideLayout+xml"/>
  <Override PartName="/ppt/notesSlides/notesSlide129.xml" ContentType="application/vnd.openxmlformats-officedocument.presentationml.notesSlide+xml"/>
  <Override PartName="/ppt/slides/slide108.xml" ContentType="application/vnd.openxmlformats-officedocument.presentationml.slide+xml"/>
  <Override PartName="/ppt/slides/slide155.xml" ContentType="application/vnd.openxmlformats-officedocument.presentationml.slide+xml"/>
  <Override PartName="/ppt/notesSlides/notesSlide118.xml" ContentType="application/vnd.openxmlformats-officedocument.presentationml.notesSlide+xml"/>
  <Override PartName="/ppt/slides/slide49.xml" ContentType="application/vnd.openxmlformats-officedocument.presentationml.slide+xml"/>
  <Override PartName="/ppt/slides/slide96.xml" ContentType="application/vnd.openxmlformats-officedocument.presentationml.slide+xml"/>
  <Override PartName="/ppt/slides/slide144.xml" ContentType="application/vnd.openxmlformats-officedocument.presentationml.slide+xml"/>
  <Override PartName="/ppt/notesSlides/notesSlide4.xml" ContentType="application/vnd.openxmlformats-officedocument.presentationml.notesSlide+xml"/>
  <Override PartName="/ppt/notesSlides/notesSlide107.xml" ContentType="application/vnd.openxmlformats-officedocument.presentationml.notesSlide+xml"/>
  <Override PartName="/ppt/notesSlides/notesSlide154.xml" ContentType="application/vnd.openxmlformats-officedocument.presentationml.notesSlide+xml"/>
  <Override PartName="/ppt/slides/slide38.xml" ContentType="application/vnd.openxmlformats-officedocument.presentationml.slide+xml"/>
  <Override PartName="/ppt/slides/slide85.xml" ContentType="application/vnd.openxmlformats-officedocument.presentationml.slide+xml"/>
  <Override PartName="/ppt/slides/slide122.xml" ContentType="application/vnd.openxmlformats-officedocument.presentationml.slide+xml"/>
  <Override PartName="/ppt/slides/slide133.xml" ContentType="application/vnd.openxmlformats-officedocument.presentationml.slide+xml"/>
  <Override PartName="/ppt/notesSlides/notesSlide87.xml" ContentType="application/vnd.openxmlformats-officedocument.presentationml.notesSlide+xml"/>
  <Override PartName="/ppt/notesSlides/notesSlide98.xml" ContentType="application/vnd.openxmlformats-officedocument.presentationml.notesSlide+xml"/>
  <Override PartName="/ppt/notesSlides/notesSlide132.xml" ContentType="application/vnd.openxmlformats-officedocument.presentationml.notesSlide+xml"/>
  <Override PartName="/ppt/notesSlides/notesSlide143.xml" ContentType="application/vnd.openxmlformats-officedocument.presentationml.notesSlide+xml"/>
  <Override PartName="/ppt/slides/slide27.xml" ContentType="application/vnd.openxmlformats-officedocument.presentationml.slide+xml"/>
  <Override PartName="/ppt/slides/slide74.xml" ContentType="application/vnd.openxmlformats-officedocument.presentationml.slide+xml"/>
  <Override PartName="/ppt/slides/slide111.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76.xml" ContentType="application/vnd.openxmlformats-officedocument.presentationml.notesSlide+xml"/>
  <Override PartName="/ppt/notesSlides/notesSlide121.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100.xml" ContentType="application/vnd.openxmlformats-officedocument.presentationml.slide+xml"/>
  <Override PartName="/ppt/notesSlides/notesSlide18.xml" ContentType="application/vnd.openxmlformats-officedocument.presentationml.notesSlide+xml"/>
  <Override PartName="/ppt/notesSlides/notesSlide65.xml" ContentType="application/vnd.openxmlformats-officedocument.presentationml.notesSlide+xml"/>
  <Override PartName="/ppt/notesSlides/notesSlide110.xml" ContentType="application/vnd.openxmlformats-officedocument.presentationml.notesSlide+xml"/>
  <Override PartName="/ppt/slides/slide41.xml" ContentType="application/vnd.openxmlformats-officedocument.presentationml.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notesSlides/notesSlide90.xml" ContentType="application/vnd.openxmlformats-officedocument.presentationml.notesSlide+xml"/>
  <Override PartName="/ppt/slides/slide30.xml" ContentType="application/vnd.openxmlformats-officedocument.presentationml.slide+xml"/>
  <Override PartName="/ppt/slides/slide149.xml" ContentType="application/vnd.openxmlformats-officedocument.presentationml.slide+xml"/>
  <Override PartName="/ppt/notesSlides/notesSlide32.xml" ContentType="application/vnd.openxmlformats-officedocument.presentationml.notesSlide+xml"/>
  <Override PartName="/ppt/slides/slide138.xml" ContentType="application/vnd.openxmlformats-officedocument.presentationml.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148.xml" ContentType="application/vnd.openxmlformats-officedocument.presentationml.notesSlide+xml"/>
  <Override PartName="/ppt/slides/slide79.xml" ContentType="application/vnd.openxmlformats-officedocument.presentationml.slide+xml"/>
  <Override PartName="/ppt/slides/slide127.xml" ContentType="application/vnd.openxmlformats-officedocument.presentationml.slide+xml"/>
  <Override PartName="/ppt/notesSlides/notesSlide10.xml" ContentType="application/vnd.openxmlformats-officedocument.presentationml.notesSlide+xml"/>
  <Override PartName="/ppt/notesSlides/notesSlide137.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s/slide116.xml" ContentType="application/vnd.openxmlformats-officedocument.presentationml.slide+xml"/>
  <Override PartName="/ppt/slides/slide163.xml" ContentType="application/vnd.openxmlformats-officedocument.presentationml.slide+xml"/>
  <Override PartName="/ppt/slideLayouts/slideLayout9.xml" ContentType="application/vnd.openxmlformats-officedocument.presentationml.slideLayout+xml"/>
  <Override PartName="/ppt/notesSlides/notesSlide126.xml" ContentType="application/vnd.openxmlformats-officedocument.presentationml.notesSlide+xml"/>
  <Override PartName="/ppt/slides/slide57.xml" ContentType="application/vnd.openxmlformats-officedocument.presentationml.slide+xml"/>
  <Override PartName="/ppt/slides/slide105.xml" ContentType="application/vnd.openxmlformats-officedocument.presentationml.slide+xml"/>
  <Override PartName="/ppt/slides/slide141.xml" ContentType="application/vnd.openxmlformats-officedocument.presentationml.slide+xml"/>
  <Override PartName="/ppt/slides/slide152.xml" ContentType="application/vnd.openxmlformats-officedocument.presentationml.slide+xml"/>
  <Override PartName="/ppt/notesSlides/notesSlide1.xml" ContentType="application/vnd.openxmlformats-officedocument.presentationml.notesSlide+xml"/>
  <Override PartName="/ppt/notesSlides/notesSlide59.xml" ContentType="application/vnd.openxmlformats-officedocument.presentationml.notesSlide+xml"/>
  <Override PartName="/ppt/notesSlides/notesSlide104.xml" ContentType="application/vnd.openxmlformats-officedocument.presentationml.notesSlide+xml"/>
  <Override PartName="/ppt/notesSlides/notesSlide115.xml" ContentType="application/vnd.openxmlformats-officedocument.presentationml.notesSlide+xml"/>
  <Override PartName="/ppt/notesSlides/notesSlide151.xml" ContentType="application/vnd.openxmlformats-officedocument.presentationml.notesSlide+xml"/>
  <Override PartName="/ppt/slides/slide46.xml" ContentType="application/vnd.openxmlformats-officedocument.presentationml.slide+xml"/>
  <Override PartName="/ppt/slides/slide93.xml" ContentType="application/vnd.openxmlformats-officedocument.presentationml.slide+xml"/>
  <Override PartName="/ppt/slides/slide130.xml" ContentType="application/vnd.openxmlformats-officedocument.presentationml.slide+xml"/>
  <Override PartName="/ppt/notesSlides/notesSlide48.xml" ContentType="application/vnd.openxmlformats-officedocument.presentationml.notesSlide+xml"/>
  <Override PartName="/ppt/notesSlides/notesSlide95.xml" ContentType="application/vnd.openxmlformats-officedocument.presentationml.notesSlide+xml"/>
  <Override PartName="/ppt/notesSlides/notesSlide140.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notesSlides/notesSlide37.xml" ContentType="application/vnd.openxmlformats-officedocument.presentationml.notesSlide+xml"/>
  <Override PartName="/ppt/notesSlides/notesSlide55.xml" ContentType="application/vnd.openxmlformats-officedocument.presentationml.notesSlide+xml"/>
  <Override PartName="/ppt/notesSlides/notesSlide84.xml" ContentType="application/vnd.openxmlformats-officedocument.presentationml.notesSlide+xml"/>
  <Override PartName="/ppt/notesSlides/notesSlide100.xml" ContentType="application/vnd.openxmlformats-officedocument.presentationml.notesSlide+xml"/>
  <Override PartName="/ppt/notesSlides/notesSlide111.xml" ContentType="application/vnd.openxmlformats-officedocument.presentationml.notesSlide+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notesSlides/notesSlide44.xml" ContentType="application/vnd.openxmlformats-officedocument.presentationml.notesSlide+xml"/>
  <Override PartName="/ppt/notesSlides/notesSlide62.xml" ContentType="application/vnd.openxmlformats-officedocument.presentationml.notesSlide+xml"/>
  <Override PartName="/ppt/notesSlides/notesSlide73.xml" ContentType="application/vnd.openxmlformats-officedocument.presentationml.notesSlide+xml"/>
  <Override PartName="/ppt/notesSlides/notesSlide91.xml" ContentType="application/vnd.openxmlformats-officedocument.presentationml.notesSlide+xml"/>
  <Override PartName="/ppt/slides/slide20.xml" ContentType="application/vnd.openxmlformats-officedocument.presentationml.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51.xml" ContentType="application/vnd.openxmlformats-officedocument.presentationml.notesSlide+xml"/>
  <Override PartName="/ppt/notesSlides/notesSlide80.xml" ContentType="application/vnd.openxmlformats-officedocument.presentationml.notesSlide+xml"/>
  <Override PartName="/ppt/slides/slide139.xml" ContentType="application/vnd.openxmlformats-officedocument.presentationml.slide+xml"/>
  <Override PartName="/ppt/slides/slide157.xml" ContentType="application/vnd.openxmlformats-officedocument.presentationml.slide+xml"/>
  <Override PartName="/ppt/notesSlides/notesSlide11.xml" ContentType="application/vnd.openxmlformats-officedocument.presentationml.notesSlide+xml"/>
  <Override PartName="/ppt/notesSlides/notesSlide40.xml" ContentType="application/vnd.openxmlformats-officedocument.presentationml.notesSlide+xml"/>
  <Override PartName="/ppt/notesSlides/notesSlide149.xml" ContentType="application/vnd.openxmlformats-officedocument.presentationml.notesSlide+xml"/>
  <Override PartName="/ppt/slides/slide98.xml" ContentType="application/vnd.openxmlformats-officedocument.presentationml.slide+xml"/>
  <Override PartName="/ppt/slides/slide117.xml" ContentType="application/vnd.openxmlformats-officedocument.presentationml.slide+xml"/>
  <Override PartName="/ppt/slides/slide128.xml" ContentType="application/vnd.openxmlformats-officedocument.presentationml.slide+xml"/>
  <Override PartName="/ppt/slides/slide146.xml" ContentType="application/vnd.openxmlformats-officedocument.presentationml.slide+xml"/>
  <Override PartName="/ppt/notesSlides/notesSlide6.xml" ContentType="application/vnd.openxmlformats-officedocument.presentationml.notesSlide+xml"/>
  <Override PartName="/ppt/notesSlides/notesSlide109.xml" ContentType="application/vnd.openxmlformats-officedocument.presentationml.notesSlide+xml"/>
  <Override PartName="/ppt/notesSlides/notesSlide127.xml" ContentType="application/vnd.openxmlformats-officedocument.presentationml.notesSlide+xml"/>
  <Override PartName="/ppt/notesSlides/notesSlide138.xml" ContentType="application/vnd.openxmlformats-officedocument.presentationml.notesSlide+xml"/>
  <Override PartName="/ppt/notesSlides/notesSlide156.xml" ContentType="application/vnd.openxmlformats-officedocument.presentationml.notesSlide+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slides/slide106.xml" ContentType="application/vnd.openxmlformats-officedocument.presentationml.slide+xml"/>
  <Override PartName="/ppt/slides/slide124.xml" ContentType="application/vnd.openxmlformats-officedocument.presentationml.slide+xml"/>
  <Override PartName="/ppt/slides/slide135.xml" ContentType="application/vnd.openxmlformats-officedocument.presentationml.slide+xml"/>
  <Override PartName="/ppt/slides/slide153.xml" ContentType="application/vnd.openxmlformats-officedocument.presentationml.slide+xml"/>
  <Override PartName="/ppt/notesSlides/notesSlide89.xml" ContentType="application/vnd.openxmlformats-officedocument.presentationml.notesSlide+xml"/>
  <Override PartName="/ppt/notesSlides/notesSlide116.xml" ContentType="application/vnd.openxmlformats-officedocument.presentationml.notesSlide+xml"/>
  <Override PartName="/ppt/notesSlides/notesSlide145.xml" ContentType="application/vnd.openxmlformats-officedocument.presentationml.notesSlide+xml"/>
  <Override PartName="/ppt/slides/slide29.xml" ContentType="application/vnd.openxmlformats-officedocument.presentationml.slide+xml"/>
  <Override PartName="/ppt/slides/slide76.xml" ContentType="application/vnd.openxmlformats-officedocument.presentationml.slide+xml"/>
  <Override PartName="/ppt/slides/slide113.xml" ContentType="application/vnd.openxmlformats-officedocument.presentationml.slide+xml"/>
  <Override PartName="/ppt/slides/slide160.xml" ContentType="application/vnd.openxmlformats-officedocument.presentationml.slide+xml"/>
  <Override PartName="/ppt/notesSlides/notesSlide78.xml" ContentType="application/vnd.openxmlformats-officedocument.presentationml.notesSlide+xml"/>
  <Override PartName="/ppt/notesSlides/notesSlide123.xml" ContentType="application/vnd.openxmlformats-officedocument.presentationml.notesSlide+xml"/>
  <Override PartName="/ppt/notesSlides/notesSlide134.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notesSlides/notesSlide67.xml" ContentType="application/vnd.openxmlformats-officedocument.presentationml.notesSlide+xml"/>
  <Override PartName="/ppt/notesSlides/notesSlide112.xml" ContentType="application/vnd.openxmlformats-officedocument.presentationml.notesSlide+xml"/>
  <Override PartName="/ppt/slides/slide43.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notesSlides/notesSlide45.xml" ContentType="application/vnd.openxmlformats-officedocument.presentationml.notesSlide+xml"/>
  <Override PartName="/ppt/notesSlides/notesSlide56.xml" ContentType="application/vnd.openxmlformats-officedocument.presentationml.notesSlide+xml"/>
  <Override PartName="/ppt/notesSlides/notesSlide92.xml" ContentType="application/vnd.openxmlformats-officedocument.presentationml.notesSlide+xml"/>
  <Override PartName="/ppt/notesSlides/notesSlide101.xml" ContentType="application/vnd.openxmlformats-officedocument.presentationml.notesSlide+xml"/>
  <Override PartName="/ppt/slides/slide32.xml" ContentType="application/vnd.openxmlformats-officedocument.presentationml.slide+xml"/>
  <Override PartName="/ppt/notesSlides/notesSlide34.xml" ContentType="application/vnd.openxmlformats-officedocument.presentationml.notesSlide+xml"/>
  <Override PartName="/ppt/notesSlides/notesSlide81.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notesSlides/notesSlide23.xml" ContentType="application/vnd.openxmlformats-officedocument.presentationml.notesSlide+xml"/>
  <Override PartName="/ppt/notesSlides/notesSlide70.xml" ContentType="application/vnd.openxmlformats-officedocument.presentationml.notesSlide+xml"/>
  <Override PartName="/ppt/slides/slide129.xml" ContentType="application/vnd.openxmlformats-officedocument.presentationml.slide+xml"/>
  <Override PartName="/ppt/notesSlides/notesSlide12.xml" ContentType="application/vnd.openxmlformats-officedocument.presentationml.notesSlide+xml"/>
  <Override PartName="/ppt/notesSlides/notesSlide139.xml" ContentType="application/vnd.openxmlformats-officedocument.presentationml.notesSlide+xml"/>
  <Override PartName="/ppt/slides/slide118.xml" ContentType="application/vnd.openxmlformats-officedocument.presentationml.slide+xml"/>
  <Override PartName="/ppt/notesSlides/notesSlide128.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slides/slide107.xml" ContentType="application/vnd.openxmlformats-officedocument.presentationml.slide+xml"/>
  <Override PartName="/ppt/slides/slide143.xml" ContentType="application/vnd.openxmlformats-officedocument.presentationml.slide+xml"/>
  <Override PartName="/ppt/slides/slide154.xml" ContentType="application/vnd.openxmlformats-officedocument.presentationml.slide+xml"/>
  <Override PartName="/ppt/viewProps.xml" ContentType="application/vnd.openxmlformats-officedocument.presentationml.viewProps+xml"/>
  <Override PartName="/ppt/notesSlides/notesSlide106.xml" ContentType="application/vnd.openxmlformats-officedocument.presentationml.notesSlide+xml"/>
  <Override PartName="/ppt/notesSlides/notesSlide117.xml" ContentType="application/vnd.openxmlformats-officedocument.presentationml.notesSlide+xml"/>
  <Override PartName="/ppt/notesSlides/notesSlide153.xml" ContentType="application/vnd.openxmlformats-officedocument.presentationml.notesSlide+xml"/>
  <Override PartName="/ppt/slides/slide48.xml" ContentType="application/vnd.openxmlformats-officedocument.presentationml.slide+xml"/>
  <Override PartName="/ppt/slides/slide95.xml" ContentType="application/vnd.openxmlformats-officedocument.presentationml.slide+xml"/>
  <Override PartName="/ppt/slides/slide132.xml" ContentType="application/vnd.openxmlformats-officedocument.presentationml.slide+xml"/>
  <Override PartName="/ppt/notesSlides/notesSlide3.xml" ContentType="application/vnd.openxmlformats-officedocument.presentationml.notesSlide+xml"/>
  <Override PartName="/ppt/notesSlides/notesSlide97.xml" ContentType="application/vnd.openxmlformats-officedocument.presentationml.notesSlide+xml"/>
  <Override PartName="/ppt/notesSlides/notesSlide142.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notesSlides/notesSlide39.xml" ContentType="application/vnd.openxmlformats-officedocument.presentationml.notesSlide+xml"/>
  <Override PartName="/ppt/notesSlides/notesSlide86.xml" ContentType="application/vnd.openxmlformats-officedocument.presentationml.notesSlide+xml"/>
  <Override PartName="/ppt/notesSlides/notesSlide131.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62.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64.xml" ContentType="application/vnd.openxmlformats-officedocument.presentationml.notesSlide+xml"/>
  <Override PartName="/ppt/notesSlides/notesSlide75.xml" ContentType="application/vnd.openxmlformats-officedocument.presentationml.notesSlide+xml"/>
  <Override PartName="/ppt/notesSlides/notesSlide120.xml" ContentType="application/vnd.openxmlformats-officedocument.presentationml.notesSlide+xml"/>
  <Override PartName="/ppt/slides/slide51.xml" ContentType="application/vnd.openxmlformats-officedocument.presentationml.slide+xml"/>
  <Override PartName="/ppt/notesSlides/notesSlide53.xml" ContentType="application/vnd.openxmlformats-officedocument.presentationml.notesSlide+xml"/>
  <Override PartName="/ppt/slides/slide40.xml" ContentType="application/vnd.openxmlformats-officedocument.presentationml.slide+xml"/>
  <Override PartName="/ppt/slides/slide159.xml" ContentType="application/vnd.openxmlformats-officedocument.presentationml.slide+xml"/>
  <Override PartName="/ppt/notesSlides/notesSlide42.xml" ContentType="application/vnd.openxmlformats-officedocument.presentationml.notesSlide+xml"/>
  <Override PartName="/ppt/slides/slide148.xml" ContentType="application/vnd.openxmlformats-officedocument.presentationml.slide+xml"/>
  <Override PartName="/ppt/notesSlides/notesSlide8.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158.xml" ContentType="application/vnd.openxmlformats-officedocument.presentationml.notesSlide+xml"/>
  <Override PartName="/ppt/slides/slide89.xml" ContentType="application/vnd.openxmlformats-officedocument.presentationml.slide+xml"/>
  <Override PartName="/ppt/slides/slide126.xml" ContentType="application/vnd.openxmlformats-officedocument.presentationml.slide+xml"/>
  <Override PartName="/ppt/slides/slide137.xml" ContentType="application/vnd.openxmlformats-officedocument.presentationml.slide+xml"/>
  <Override PartName="/ppt/notesSlides/notesSlide147.xml" ContentType="application/vnd.openxmlformats-officedocument.presentationml.notesSlide+xml"/>
  <Override PartName="/ppt/slides/slide78.xml" ContentType="application/vnd.openxmlformats-officedocument.presentationml.slide+xml"/>
  <Override PartName="/ppt/slides/slide115.xml" ContentType="application/vnd.openxmlformats-officedocument.presentationml.slide+xml"/>
  <Override PartName="/ppt/slides/slide162.xml" ContentType="application/vnd.openxmlformats-officedocument.presentationml.slide+xml"/>
  <Override PartName="/ppt/notesSlides/notesSlide125.xml" ContentType="application/vnd.openxmlformats-officedocument.presentationml.notesSlide+xml"/>
  <Override PartName="/ppt/notesSlides/notesSlide136.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104.xml" ContentType="application/vnd.openxmlformats-officedocument.presentationml.slide+xml"/>
  <Override PartName="/ppt/slides/slide151.xml" ContentType="application/vnd.openxmlformats-officedocument.presentationml.slide+xml"/>
  <Override PartName="/ppt/slideLayouts/slideLayout8.xml" ContentType="application/vnd.openxmlformats-officedocument.presentationml.slideLayout+xml"/>
  <Override PartName="/ppt/notesSlides/notesSlide69.xml" ContentType="application/vnd.openxmlformats-officedocument.presentationml.notesSlide+xml"/>
  <Override PartName="/ppt/notesSlides/notesSlide114.xml" ContentType="application/vnd.openxmlformats-officedocument.presentationml.notesSlide+xml"/>
  <Override PartName="/ppt/slideMasters/slideMaster1.xml" ContentType="application/vnd.openxmlformats-officedocument.presentationml.slideMaster+xml"/>
  <Override PartName="/ppt/slides/slide45.xml" ContentType="application/vnd.openxmlformats-officedocument.presentationml.slide+xml"/>
  <Override PartName="/ppt/slides/slide92.xml" ContentType="application/vnd.openxmlformats-officedocument.presentationml.slide+xml"/>
  <Override PartName="/ppt/slides/slide140.xml" ContentType="application/vnd.openxmlformats-officedocument.presentationml.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notesSlides/notesSlide94.xml" ContentType="application/vnd.openxmlformats-officedocument.presentationml.notesSlide+xml"/>
  <Override PartName="/ppt/notesSlides/notesSlide103.xml" ContentType="application/vnd.openxmlformats-officedocument.presentationml.notesSlide+xml"/>
  <Override PartName="/ppt/notesSlides/notesSlide150.xml" ContentType="application/vnd.openxmlformats-officedocument.presentationml.notesSlide+xml"/>
  <Override PartName="/ppt/slides/slide34.xml" ContentType="application/vnd.openxmlformats-officedocument.presentationml.slide+xml"/>
  <Override PartName="/ppt/slides/slide81.xml" ContentType="application/vnd.openxmlformats-officedocument.presentationml.slide+xml"/>
  <Override PartName="/ppt/notesSlides/notesSlide36.xml" ContentType="application/vnd.openxmlformats-officedocument.presentationml.notesSlide+xml"/>
  <Override PartName="/ppt/notesSlides/notesSlide83.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70.xml" ContentType="application/vnd.openxmlformats-officedocument.presentationml.slide+xml"/>
  <Override PartName="/ppt/notesSlides/notesSlide25.xml" ContentType="application/vnd.openxmlformats-officedocument.presentationml.notesSlide+xml"/>
  <Override PartName="/ppt/notesSlides/notesSlide72.xml" ContentType="application/vnd.openxmlformats-officedocument.presentationml.notesSlide+xml"/>
  <Override PartName="/ppt/slides/slide12.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61.xml" ContentType="application/vnd.openxmlformats-officedocument.presentationml.notesSlide+xml"/>
  <Override PartName="/ppt/notesSlides/notesSlide50.xml" ContentType="application/vnd.openxmlformats-officedocument.presentationml.notesSlide+xml"/>
  <Override PartName="/ppt/slides/slide109.xml" ContentType="application/vnd.openxmlformats-officedocument.presentationml.slide+xml"/>
  <Override PartName="/ppt/slides/slide145.xml" ContentType="application/vnd.openxmlformats-officedocument.presentationml.slide+xml"/>
  <Override PartName="/ppt/slides/slide156.xml" ContentType="application/vnd.openxmlformats-officedocument.presentationml.slide+xml"/>
  <Override PartName="/ppt/notesSlides/notesSlide108.xml" ContentType="application/vnd.openxmlformats-officedocument.presentationml.notesSlide+xml"/>
  <Override PartName="/ppt/notesSlides/notesSlide119.xml" ContentType="application/vnd.openxmlformats-officedocument.presentationml.notesSlide+xml"/>
  <Override PartName="/ppt/notesSlides/notesSlide155.xml" ContentType="application/vnd.openxmlformats-officedocument.presentationml.notesSlide+xml"/>
  <Override PartName="/ppt/slides/slide97.xml" ContentType="application/vnd.openxmlformats-officedocument.presentationml.slide+xml"/>
  <Override PartName="/ppt/slides/slide134.xml" ContentType="application/vnd.openxmlformats-officedocument.presentationml.slide+xml"/>
  <Override PartName="/ppt/notesSlides/notesSlide5.xml" ContentType="application/vnd.openxmlformats-officedocument.presentationml.notesSlide+xml"/>
  <Override PartName="/ppt/notesSlides/notesSlide99.xml" ContentType="application/vnd.openxmlformats-officedocument.presentationml.notesSlide+xml"/>
  <Override PartName="/ppt/notesSlides/notesSlide144.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23.xml" ContentType="application/vnd.openxmlformats-officedocument.presentationml.slide+xml"/>
  <Override PartName="/ppt/notesSlides/notesSlide88.xml" ContentType="application/vnd.openxmlformats-officedocument.presentationml.notesSlide+xml"/>
  <Override PartName="/ppt/notesSlides/notesSlide13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64.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notesSlides/notesSlide66.xml" ContentType="application/vnd.openxmlformats-officedocument.presentationml.notesSlide+xml"/>
  <Override PartName="/ppt/notesSlides/notesSlide77.xml" ContentType="application/vnd.openxmlformats-officedocument.presentationml.notesSlide+xml"/>
  <Override PartName="/ppt/notesSlides/notesSlide1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418"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 id="305" r:id="rId52"/>
    <p:sldId id="306" r:id="rId53"/>
    <p:sldId id="307" r:id="rId54"/>
    <p:sldId id="308" r:id="rId55"/>
    <p:sldId id="309" r:id="rId56"/>
    <p:sldId id="310" r:id="rId57"/>
    <p:sldId id="311" r:id="rId58"/>
    <p:sldId id="312" r:id="rId59"/>
    <p:sldId id="313" r:id="rId60"/>
    <p:sldId id="314" r:id="rId61"/>
    <p:sldId id="315" r:id="rId62"/>
    <p:sldId id="316" r:id="rId63"/>
    <p:sldId id="317" r:id="rId64"/>
    <p:sldId id="318" r:id="rId65"/>
    <p:sldId id="319" r:id="rId66"/>
    <p:sldId id="320" r:id="rId67"/>
    <p:sldId id="321" r:id="rId68"/>
    <p:sldId id="322" r:id="rId69"/>
    <p:sldId id="323" r:id="rId70"/>
    <p:sldId id="324" r:id="rId71"/>
    <p:sldId id="419" r:id="rId72"/>
    <p:sldId id="325" r:id="rId73"/>
    <p:sldId id="420" r:id="rId74"/>
    <p:sldId id="326" r:id="rId75"/>
    <p:sldId id="327" r:id="rId76"/>
    <p:sldId id="328" r:id="rId77"/>
    <p:sldId id="329" r:id="rId78"/>
    <p:sldId id="421" r:id="rId79"/>
    <p:sldId id="330" r:id="rId80"/>
    <p:sldId id="331" r:id="rId81"/>
    <p:sldId id="332" r:id="rId82"/>
    <p:sldId id="333" r:id="rId83"/>
    <p:sldId id="334" r:id="rId84"/>
    <p:sldId id="335" r:id="rId85"/>
    <p:sldId id="336" r:id="rId86"/>
    <p:sldId id="337" r:id="rId87"/>
    <p:sldId id="338" r:id="rId88"/>
    <p:sldId id="339" r:id="rId89"/>
    <p:sldId id="340" r:id="rId90"/>
    <p:sldId id="341" r:id="rId91"/>
    <p:sldId id="342" r:id="rId92"/>
    <p:sldId id="343" r:id="rId93"/>
    <p:sldId id="344" r:id="rId94"/>
    <p:sldId id="345" r:id="rId95"/>
    <p:sldId id="346" r:id="rId96"/>
    <p:sldId id="347" r:id="rId97"/>
    <p:sldId id="348" r:id="rId98"/>
    <p:sldId id="349" r:id="rId99"/>
    <p:sldId id="350" r:id="rId100"/>
    <p:sldId id="351" r:id="rId101"/>
    <p:sldId id="352" r:id="rId102"/>
    <p:sldId id="353" r:id="rId103"/>
    <p:sldId id="354" r:id="rId104"/>
    <p:sldId id="355" r:id="rId105"/>
    <p:sldId id="356" r:id="rId106"/>
    <p:sldId id="357" r:id="rId107"/>
    <p:sldId id="358" r:id="rId108"/>
    <p:sldId id="359" r:id="rId109"/>
    <p:sldId id="360" r:id="rId110"/>
    <p:sldId id="361" r:id="rId111"/>
    <p:sldId id="362" r:id="rId112"/>
    <p:sldId id="363" r:id="rId113"/>
    <p:sldId id="364" r:id="rId114"/>
    <p:sldId id="365" r:id="rId115"/>
    <p:sldId id="366" r:id="rId116"/>
    <p:sldId id="367" r:id="rId117"/>
    <p:sldId id="368" r:id="rId118"/>
    <p:sldId id="369" r:id="rId119"/>
    <p:sldId id="370" r:id="rId120"/>
    <p:sldId id="371" r:id="rId121"/>
    <p:sldId id="372" r:id="rId122"/>
    <p:sldId id="373" r:id="rId123"/>
    <p:sldId id="374" r:id="rId124"/>
    <p:sldId id="375" r:id="rId125"/>
    <p:sldId id="376" r:id="rId126"/>
    <p:sldId id="377" r:id="rId127"/>
    <p:sldId id="378" r:id="rId128"/>
    <p:sldId id="379" r:id="rId129"/>
    <p:sldId id="380" r:id="rId130"/>
    <p:sldId id="381" r:id="rId131"/>
    <p:sldId id="382" r:id="rId132"/>
    <p:sldId id="386" r:id="rId133"/>
    <p:sldId id="387" r:id="rId134"/>
    <p:sldId id="388" r:id="rId135"/>
    <p:sldId id="389" r:id="rId136"/>
    <p:sldId id="390" r:id="rId137"/>
    <p:sldId id="391" r:id="rId138"/>
    <p:sldId id="392" r:id="rId139"/>
    <p:sldId id="393" r:id="rId140"/>
    <p:sldId id="394" r:id="rId141"/>
    <p:sldId id="395" r:id="rId142"/>
    <p:sldId id="396" r:id="rId143"/>
    <p:sldId id="397" r:id="rId144"/>
    <p:sldId id="398" r:id="rId145"/>
    <p:sldId id="399" r:id="rId146"/>
    <p:sldId id="400" r:id="rId147"/>
    <p:sldId id="401" r:id="rId148"/>
    <p:sldId id="402" r:id="rId149"/>
    <p:sldId id="403" r:id="rId150"/>
    <p:sldId id="404" r:id="rId151"/>
    <p:sldId id="405" r:id="rId152"/>
    <p:sldId id="406" r:id="rId153"/>
    <p:sldId id="407" r:id="rId154"/>
    <p:sldId id="408" r:id="rId155"/>
    <p:sldId id="409" r:id="rId156"/>
    <p:sldId id="410" r:id="rId157"/>
    <p:sldId id="411" r:id="rId158"/>
    <p:sldId id="412" r:id="rId159"/>
    <p:sldId id="413" r:id="rId160"/>
    <p:sldId id="414" r:id="rId161"/>
    <p:sldId id="415" r:id="rId162"/>
    <p:sldId id="416" r:id="rId163"/>
    <p:sldId id="417" r:id="rId16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683" autoAdjust="0"/>
  </p:normalViewPr>
  <p:slideViewPr>
    <p:cSldViewPr>
      <p:cViewPr varScale="1">
        <p:scale>
          <a:sx n="78" d="100"/>
          <a:sy n="78" d="100"/>
        </p:scale>
        <p:origin x="-918" y="-102"/>
      </p:cViewPr>
      <p:guideLst>
        <p:guide orient="horz" pos="2160"/>
        <p:guide pos="2880"/>
      </p:guideLst>
    </p:cSldViewPr>
  </p:slideViewPr>
  <p:outlineViewPr>
    <p:cViewPr>
      <p:scale>
        <a:sx n="33" d="100"/>
        <a:sy n="33" d="100"/>
      </p:scale>
      <p:origin x="0" y="16458"/>
    </p:cViewPr>
  </p:outlin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slide" Target="slides/slide158.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notesMaster" Target="notesMasters/notesMaster1.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slide" Target="slides/slide155.xml"/><Relationship Id="rId164" Type="http://schemas.openxmlformats.org/officeDocument/2006/relationships/slide" Target="slides/slide163.xml"/><Relationship Id="rId16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901EE4-597D-431A-AEC0-AE3C27D4BF47}" type="datetimeFigureOut">
              <a:rPr lang="en-US" smtClean="0"/>
              <a:pPr/>
              <a:t>8/31/2011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E88D7A0-C6A4-49F2-A8B0-7269165DF9E9}" type="slidenum">
              <a:rPr lang="en-US" smtClean="0"/>
              <a:pPr/>
              <a:t>‹#›</a:t>
            </a:fld>
            <a:endParaRPr lang="en-US"/>
          </a:p>
        </p:txBody>
      </p:sp>
    </p:spTree>
    <p:extLst>
      <p:ext uri="{BB962C8B-B14F-4D97-AF65-F5344CB8AC3E}">
        <p14:creationId xmlns:p14="http://schemas.microsoft.com/office/powerpoint/2010/main" xmlns="" val="5259594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136.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137.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138.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139.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0.xml.rels><?xml version="1.0" encoding="UTF-8" standalone="yes"?>
<Relationships xmlns="http://schemas.openxmlformats.org/package/2006/relationships"><Relationship Id="rId2" Type="http://schemas.openxmlformats.org/officeDocument/2006/relationships/slide" Target="../slides/slide145.xml"/><Relationship Id="rId1" Type="http://schemas.openxmlformats.org/officeDocument/2006/relationships/notesMaster" Target="../notesMasters/notesMaster1.xml"/></Relationships>
</file>

<file path=ppt/notesSlides/_rels/notesSlide141.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142.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143.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144.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145.xml.rels><?xml version="1.0" encoding="UTF-8" standalone="yes"?>
<Relationships xmlns="http://schemas.openxmlformats.org/package/2006/relationships"><Relationship Id="rId2" Type="http://schemas.openxmlformats.org/officeDocument/2006/relationships/slide" Target="../slides/slide150.xml"/><Relationship Id="rId1" Type="http://schemas.openxmlformats.org/officeDocument/2006/relationships/notesMaster" Target="../notesMasters/notesMaster1.xml"/></Relationships>
</file>

<file path=ppt/notesSlides/_rels/notesSlide146.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_rels/notesSlide147.xml.rels><?xml version="1.0" encoding="UTF-8" standalone="yes"?>
<Relationships xmlns="http://schemas.openxmlformats.org/package/2006/relationships"><Relationship Id="rId2" Type="http://schemas.openxmlformats.org/officeDocument/2006/relationships/slide" Target="../slides/slide152.xml"/><Relationship Id="rId1" Type="http://schemas.openxmlformats.org/officeDocument/2006/relationships/notesMaster" Target="../notesMasters/notesMaster1.xml"/></Relationships>
</file>

<file path=ppt/notesSlides/_rels/notesSlide148.xml.rels><?xml version="1.0" encoding="UTF-8" standalone="yes"?>
<Relationships xmlns="http://schemas.openxmlformats.org/package/2006/relationships"><Relationship Id="rId2" Type="http://schemas.openxmlformats.org/officeDocument/2006/relationships/slide" Target="../slides/slide153.xml"/><Relationship Id="rId1" Type="http://schemas.openxmlformats.org/officeDocument/2006/relationships/notesMaster" Target="../notesMasters/notesMaster1.xml"/></Relationships>
</file>

<file path=ppt/notesSlides/_rels/notesSlide149.xml.rels><?xml version="1.0" encoding="UTF-8" standalone="yes"?>
<Relationships xmlns="http://schemas.openxmlformats.org/package/2006/relationships"><Relationship Id="rId2" Type="http://schemas.openxmlformats.org/officeDocument/2006/relationships/slide" Target="../slides/slide15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0.xml.rels><?xml version="1.0" encoding="UTF-8" standalone="yes"?>
<Relationships xmlns="http://schemas.openxmlformats.org/package/2006/relationships"><Relationship Id="rId2" Type="http://schemas.openxmlformats.org/officeDocument/2006/relationships/slide" Target="../slides/slide155.xml"/><Relationship Id="rId1" Type="http://schemas.openxmlformats.org/officeDocument/2006/relationships/notesMaster" Target="../notesMasters/notesMaster1.xml"/></Relationships>
</file>

<file path=ppt/notesSlides/_rels/notesSlide151.xml.rels><?xml version="1.0" encoding="UTF-8" standalone="yes"?>
<Relationships xmlns="http://schemas.openxmlformats.org/package/2006/relationships"><Relationship Id="rId2" Type="http://schemas.openxmlformats.org/officeDocument/2006/relationships/slide" Target="../slides/slide156.xml"/><Relationship Id="rId1" Type="http://schemas.openxmlformats.org/officeDocument/2006/relationships/notesMaster" Target="../notesMasters/notesMaster1.xml"/></Relationships>
</file>

<file path=ppt/notesSlides/_rels/notesSlide152.xml.rels><?xml version="1.0" encoding="UTF-8" standalone="yes"?>
<Relationships xmlns="http://schemas.openxmlformats.org/package/2006/relationships"><Relationship Id="rId2" Type="http://schemas.openxmlformats.org/officeDocument/2006/relationships/slide" Target="../slides/slide157.xml"/><Relationship Id="rId1" Type="http://schemas.openxmlformats.org/officeDocument/2006/relationships/notesMaster" Target="../notesMasters/notesMaster1.xml"/></Relationships>
</file>

<file path=ppt/notesSlides/_rels/notesSlide153.xml.rels><?xml version="1.0" encoding="UTF-8" standalone="yes"?>
<Relationships xmlns="http://schemas.openxmlformats.org/package/2006/relationships"><Relationship Id="rId2" Type="http://schemas.openxmlformats.org/officeDocument/2006/relationships/slide" Target="../slides/slide158.xml"/><Relationship Id="rId1" Type="http://schemas.openxmlformats.org/officeDocument/2006/relationships/notesMaster" Target="../notesMasters/notesMaster1.xml"/></Relationships>
</file>

<file path=ppt/notesSlides/_rels/notesSlide154.xml.rels><?xml version="1.0" encoding="UTF-8" standalone="yes"?>
<Relationships xmlns="http://schemas.openxmlformats.org/package/2006/relationships"><Relationship Id="rId2" Type="http://schemas.openxmlformats.org/officeDocument/2006/relationships/slide" Target="../slides/slide159.xml"/><Relationship Id="rId1" Type="http://schemas.openxmlformats.org/officeDocument/2006/relationships/notesMaster" Target="../notesMasters/notesMaster1.xml"/></Relationships>
</file>

<file path=ppt/notesSlides/_rels/notesSlide155.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156.xml.rels><?xml version="1.0" encoding="UTF-8" standalone="yes"?>
<Relationships xmlns="http://schemas.openxmlformats.org/package/2006/relationships"><Relationship Id="rId2" Type="http://schemas.openxmlformats.org/officeDocument/2006/relationships/slide" Target="../slides/slide161.xml"/><Relationship Id="rId1" Type="http://schemas.openxmlformats.org/officeDocument/2006/relationships/notesMaster" Target="../notesMasters/notesMaster1.xml"/></Relationships>
</file>

<file path=ppt/notesSlides/_rels/notesSlide157.xml.rels><?xml version="1.0" encoding="UTF-8" standalone="yes"?>
<Relationships xmlns="http://schemas.openxmlformats.org/package/2006/relationships"><Relationship Id="rId2" Type="http://schemas.openxmlformats.org/officeDocument/2006/relationships/slide" Target="../slides/slide162.xml"/><Relationship Id="rId1" Type="http://schemas.openxmlformats.org/officeDocument/2006/relationships/notesMaster" Target="../notesMasters/notesMaster1.xml"/></Relationships>
</file>

<file path=ppt/notesSlides/_rels/notesSlide158.xml.rels><?xml version="1.0" encoding="UTF-8" standalone="yes"?>
<Relationships xmlns="http://schemas.openxmlformats.org/package/2006/relationships"><Relationship Id="rId2" Type="http://schemas.openxmlformats.org/officeDocument/2006/relationships/slide" Target="../slides/slide16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2</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11</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105</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106</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107</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108</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109</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110</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111</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112</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113</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114</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12</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115</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116</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117</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118</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119</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120</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121</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122</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123</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124</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13</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125</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126</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127</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128</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129</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130</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131</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132</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133</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134</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14</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135</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136</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137</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138</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139</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140</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1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141</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1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142</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1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143</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1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144</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15</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1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145</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1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146</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1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147</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1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148</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1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149</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1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150</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1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151</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1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152</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1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153</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1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154</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16</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1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155</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1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156</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1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157</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1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158</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1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159</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1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160</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1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161</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1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162</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1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163</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17</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18</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19</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20</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3</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22</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23</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24</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25</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26</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27</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28</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29</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30</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31</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4</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32</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33</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34</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35</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36</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37</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38</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39</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40</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41</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5</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42</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43</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44</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45</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46</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47</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48</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49</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50</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51</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6</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52</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53</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54</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55</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56</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57</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58</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59</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60</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61</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7</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62</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63</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64</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65</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66</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67</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68</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69</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70</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72</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8</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74</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75</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76</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77</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79</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80</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81</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82</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83</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84</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9</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85</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86</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87</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88</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89</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90</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91</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92</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93</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94</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10</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95</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96</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97</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98</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99</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100</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101</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102</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103</a:t>
            </a:fld>
            <a:endParaRPr lang="en-US"/>
          </a:p>
        </p:txBody>
      </p:sp>
    </p:spTree>
    <p:extLst>
      <p:ext uri="{BB962C8B-B14F-4D97-AF65-F5344CB8AC3E}">
        <p14:creationId xmlns:p14="http://schemas.microsoft.com/office/powerpoint/2010/main" xmlns="" val="1276143530"/>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88D7A0-C6A4-49F2-A8B0-7269165DF9E9}" type="slidenum">
              <a:rPr lang="en-US" smtClean="0"/>
              <a:pPr/>
              <a:t>104</a:t>
            </a:fld>
            <a:endParaRPr lang="en-US"/>
          </a:p>
        </p:txBody>
      </p:sp>
    </p:spTree>
    <p:extLst>
      <p:ext uri="{BB962C8B-B14F-4D97-AF65-F5344CB8AC3E}">
        <p14:creationId xmlns:p14="http://schemas.microsoft.com/office/powerpoint/2010/main" xmlns="" val="12761435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E62718B-CF65-4D05-A200-6E0C5EAD8628}" type="datetimeFigureOut">
              <a:rPr lang="en-US" smtClean="0"/>
              <a:pPr/>
              <a:t>8/31/2011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3F0BB0-F229-47BC-AC01-E75EEA209E43}" type="slidenum">
              <a:rPr lang="en-US" smtClean="0"/>
              <a:pPr/>
              <a:t>‹#›</a:t>
            </a:fld>
            <a:endParaRPr lang="en-US"/>
          </a:p>
        </p:txBody>
      </p:sp>
    </p:spTree>
    <p:extLst>
      <p:ext uri="{BB962C8B-B14F-4D97-AF65-F5344CB8AC3E}">
        <p14:creationId xmlns:p14="http://schemas.microsoft.com/office/powerpoint/2010/main" xmlns="" val="18063827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62718B-CF65-4D05-A200-6E0C5EAD8628}" type="datetimeFigureOut">
              <a:rPr lang="en-US" smtClean="0"/>
              <a:pPr/>
              <a:t>8/31/2011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3F0BB0-F229-47BC-AC01-E75EEA209E43}" type="slidenum">
              <a:rPr lang="en-US" smtClean="0"/>
              <a:pPr/>
              <a:t>‹#›</a:t>
            </a:fld>
            <a:endParaRPr lang="en-US"/>
          </a:p>
        </p:txBody>
      </p:sp>
    </p:spTree>
    <p:extLst>
      <p:ext uri="{BB962C8B-B14F-4D97-AF65-F5344CB8AC3E}">
        <p14:creationId xmlns:p14="http://schemas.microsoft.com/office/powerpoint/2010/main" xmlns="" val="19045679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62718B-CF65-4D05-A200-6E0C5EAD8628}" type="datetimeFigureOut">
              <a:rPr lang="en-US" smtClean="0"/>
              <a:pPr/>
              <a:t>8/31/2011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3F0BB0-F229-47BC-AC01-E75EEA209E43}" type="slidenum">
              <a:rPr lang="en-US" smtClean="0"/>
              <a:pPr/>
              <a:t>‹#›</a:t>
            </a:fld>
            <a:endParaRPr lang="en-US"/>
          </a:p>
        </p:txBody>
      </p:sp>
    </p:spTree>
    <p:extLst>
      <p:ext uri="{BB962C8B-B14F-4D97-AF65-F5344CB8AC3E}">
        <p14:creationId xmlns:p14="http://schemas.microsoft.com/office/powerpoint/2010/main" xmlns="" val="42673706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62718B-CF65-4D05-A200-6E0C5EAD8628}" type="datetimeFigureOut">
              <a:rPr lang="en-US" smtClean="0"/>
              <a:pPr/>
              <a:t>8/31/2011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3F0BB0-F229-47BC-AC01-E75EEA209E43}" type="slidenum">
              <a:rPr lang="en-US" smtClean="0"/>
              <a:pPr/>
              <a:t>‹#›</a:t>
            </a:fld>
            <a:endParaRPr lang="en-US"/>
          </a:p>
        </p:txBody>
      </p:sp>
    </p:spTree>
    <p:extLst>
      <p:ext uri="{BB962C8B-B14F-4D97-AF65-F5344CB8AC3E}">
        <p14:creationId xmlns:p14="http://schemas.microsoft.com/office/powerpoint/2010/main" xmlns="" val="6556999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E62718B-CF65-4D05-A200-6E0C5EAD8628}" type="datetimeFigureOut">
              <a:rPr lang="en-US" smtClean="0"/>
              <a:pPr/>
              <a:t>8/31/2011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3F0BB0-F229-47BC-AC01-E75EEA209E43}" type="slidenum">
              <a:rPr lang="en-US" smtClean="0"/>
              <a:pPr/>
              <a:t>‹#›</a:t>
            </a:fld>
            <a:endParaRPr lang="en-US"/>
          </a:p>
        </p:txBody>
      </p:sp>
    </p:spTree>
    <p:extLst>
      <p:ext uri="{BB962C8B-B14F-4D97-AF65-F5344CB8AC3E}">
        <p14:creationId xmlns:p14="http://schemas.microsoft.com/office/powerpoint/2010/main" xmlns="" val="3356707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E62718B-CF65-4D05-A200-6E0C5EAD8628}" type="datetimeFigureOut">
              <a:rPr lang="en-US" smtClean="0"/>
              <a:pPr/>
              <a:t>8/31/2011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3F0BB0-F229-47BC-AC01-E75EEA209E43}" type="slidenum">
              <a:rPr lang="en-US" smtClean="0"/>
              <a:pPr/>
              <a:t>‹#›</a:t>
            </a:fld>
            <a:endParaRPr lang="en-US"/>
          </a:p>
        </p:txBody>
      </p:sp>
    </p:spTree>
    <p:extLst>
      <p:ext uri="{BB962C8B-B14F-4D97-AF65-F5344CB8AC3E}">
        <p14:creationId xmlns:p14="http://schemas.microsoft.com/office/powerpoint/2010/main" xmlns="" val="23301799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E62718B-CF65-4D05-A200-6E0C5EAD8628}" type="datetimeFigureOut">
              <a:rPr lang="en-US" smtClean="0"/>
              <a:pPr/>
              <a:t>8/31/2011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13F0BB0-F229-47BC-AC01-E75EEA209E43}" type="slidenum">
              <a:rPr lang="en-US" smtClean="0"/>
              <a:pPr/>
              <a:t>‹#›</a:t>
            </a:fld>
            <a:endParaRPr lang="en-US"/>
          </a:p>
        </p:txBody>
      </p:sp>
    </p:spTree>
    <p:extLst>
      <p:ext uri="{BB962C8B-B14F-4D97-AF65-F5344CB8AC3E}">
        <p14:creationId xmlns:p14="http://schemas.microsoft.com/office/powerpoint/2010/main" xmlns="" val="39208637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E62718B-CF65-4D05-A200-6E0C5EAD8628}" type="datetimeFigureOut">
              <a:rPr lang="en-US" smtClean="0"/>
              <a:pPr/>
              <a:t>8/31/2011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13F0BB0-F229-47BC-AC01-E75EEA209E43}" type="slidenum">
              <a:rPr lang="en-US" smtClean="0"/>
              <a:pPr/>
              <a:t>‹#›</a:t>
            </a:fld>
            <a:endParaRPr lang="en-US"/>
          </a:p>
        </p:txBody>
      </p:sp>
    </p:spTree>
    <p:extLst>
      <p:ext uri="{BB962C8B-B14F-4D97-AF65-F5344CB8AC3E}">
        <p14:creationId xmlns:p14="http://schemas.microsoft.com/office/powerpoint/2010/main" xmlns="" val="18164133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62718B-CF65-4D05-A200-6E0C5EAD8628}" type="datetimeFigureOut">
              <a:rPr lang="en-US" smtClean="0"/>
              <a:pPr/>
              <a:t>8/31/2011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13F0BB0-F229-47BC-AC01-E75EEA209E43}" type="slidenum">
              <a:rPr lang="en-US" smtClean="0"/>
              <a:pPr/>
              <a:t>‹#›</a:t>
            </a:fld>
            <a:endParaRPr lang="en-US"/>
          </a:p>
        </p:txBody>
      </p:sp>
    </p:spTree>
    <p:extLst>
      <p:ext uri="{BB962C8B-B14F-4D97-AF65-F5344CB8AC3E}">
        <p14:creationId xmlns:p14="http://schemas.microsoft.com/office/powerpoint/2010/main" xmlns="" val="22456900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62718B-CF65-4D05-A200-6E0C5EAD8628}" type="datetimeFigureOut">
              <a:rPr lang="en-US" smtClean="0"/>
              <a:pPr/>
              <a:t>8/31/2011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3F0BB0-F229-47BC-AC01-E75EEA209E43}" type="slidenum">
              <a:rPr lang="en-US" smtClean="0"/>
              <a:pPr/>
              <a:t>‹#›</a:t>
            </a:fld>
            <a:endParaRPr lang="en-US"/>
          </a:p>
        </p:txBody>
      </p:sp>
    </p:spTree>
    <p:extLst>
      <p:ext uri="{BB962C8B-B14F-4D97-AF65-F5344CB8AC3E}">
        <p14:creationId xmlns:p14="http://schemas.microsoft.com/office/powerpoint/2010/main" xmlns="" val="39313214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62718B-CF65-4D05-A200-6E0C5EAD8628}" type="datetimeFigureOut">
              <a:rPr lang="en-US" smtClean="0"/>
              <a:pPr/>
              <a:t>8/31/2011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3F0BB0-F229-47BC-AC01-E75EEA209E43}" type="slidenum">
              <a:rPr lang="en-US" smtClean="0"/>
              <a:pPr/>
              <a:t>‹#›</a:t>
            </a:fld>
            <a:endParaRPr lang="en-US"/>
          </a:p>
        </p:txBody>
      </p:sp>
    </p:spTree>
    <p:extLst>
      <p:ext uri="{BB962C8B-B14F-4D97-AF65-F5344CB8AC3E}">
        <p14:creationId xmlns:p14="http://schemas.microsoft.com/office/powerpoint/2010/main" xmlns="" val="15050692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62718B-CF65-4D05-A200-6E0C5EAD8628}" type="datetimeFigureOut">
              <a:rPr lang="en-US" smtClean="0"/>
              <a:pPr/>
              <a:t>8/31/2011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3F0BB0-F229-47BC-AC01-E75EEA209E43}" type="slidenum">
              <a:rPr lang="en-US" smtClean="0"/>
              <a:pPr/>
              <a:t>‹#›</a:t>
            </a:fld>
            <a:endParaRPr lang="en-US"/>
          </a:p>
        </p:txBody>
      </p:sp>
    </p:spTree>
    <p:extLst>
      <p:ext uri="{BB962C8B-B14F-4D97-AF65-F5344CB8AC3E}">
        <p14:creationId xmlns:p14="http://schemas.microsoft.com/office/powerpoint/2010/main" xmlns="" val="18461073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25.xml"/><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126.xml"/><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27.xml"/><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128.xml"/><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129.xml"/><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130.xml"/><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131.xml"/><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132.xml"/><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133.xml"/><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13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2" Type="http://schemas.openxmlformats.org/officeDocument/2006/relationships/notesSlide" Target="../notesSlides/notesSlide135.xml"/><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2" Type="http://schemas.openxmlformats.org/officeDocument/2006/relationships/notesSlide" Target="../notesSlides/notesSlide136.xml"/><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2" Type="http://schemas.openxmlformats.org/officeDocument/2006/relationships/notesSlide" Target="../notesSlides/notesSlide137.xml"/><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138.xml"/><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139.xml"/><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2" Type="http://schemas.openxmlformats.org/officeDocument/2006/relationships/notesSlide" Target="../notesSlides/notesSlide140.xml"/><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141.xml"/><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2" Type="http://schemas.openxmlformats.org/officeDocument/2006/relationships/notesSlide" Target="../notesSlides/notesSlide142.xml"/><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143.xml"/><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2" Type="http://schemas.openxmlformats.org/officeDocument/2006/relationships/notesSlide" Target="../notesSlides/notesSlide14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2" Type="http://schemas.openxmlformats.org/officeDocument/2006/relationships/notesSlide" Target="../notesSlides/notesSlide145.xml"/><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2" Type="http://schemas.openxmlformats.org/officeDocument/2006/relationships/notesSlide" Target="../notesSlides/notesSlide146.xml"/><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2" Type="http://schemas.openxmlformats.org/officeDocument/2006/relationships/notesSlide" Target="../notesSlides/notesSlide147.xml"/><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2" Type="http://schemas.openxmlformats.org/officeDocument/2006/relationships/notesSlide" Target="../notesSlides/notesSlide148.xml"/><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2" Type="http://schemas.openxmlformats.org/officeDocument/2006/relationships/notesSlide" Target="../notesSlides/notesSlide149.xml"/><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2" Type="http://schemas.openxmlformats.org/officeDocument/2006/relationships/notesSlide" Target="../notesSlides/notesSlide150.xml"/><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notesSlide" Target="../notesSlides/notesSlide151.xm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2" Type="http://schemas.openxmlformats.org/officeDocument/2006/relationships/notesSlide" Target="../notesSlides/notesSlide152.xml"/><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2" Type="http://schemas.openxmlformats.org/officeDocument/2006/relationships/notesSlide" Target="../notesSlides/notesSlide153.xml"/><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2" Type="http://schemas.openxmlformats.org/officeDocument/2006/relationships/notesSlide" Target="../notesSlides/notesSlide15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2" Type="http://schemas.openxmlformats.org/officeDocument/2006/relationships/notesSlide" Target="../notesSlides/notesSlide155.xml"/><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2" Type="http://schemas.openxmlformats.org/officeDocument/2006/relationships/notesSlide" Target="../notesSlides/notesSlide156.xml"/><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2" Type="http://schemas.openxmlformats.org/officeDocument/2006/relationships/notesSlide" Target="../notesSlides/notesSlide157.xml"/><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2" Type="http://schemas.openxmlformats.org/officeDocument/2006/relationships/notesSlide" Target="../notesSlides/notesSlide15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35977957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50000"/>
              </a:lnSpc>
              <a:buNone/>
            </a:pPr>
            <a:r>
              <a:rPr lang="ar-IQ" sz="4400" dirty="0">
                <a:cs typeface="me_quran" pitchFamily="18" charset="-78"/>
              </a:rPr>
              <a:t>فَـشَرَطُوا لَكَ ذَلِكَ،  وَعَلِمْتَ مِنْهُمُ الْوَفَاءَ </a:t>
            </a:r>
            <a:r>
              <a:rPr lang="ar-IQ" sz="4400" dirty="0" smtClean="0">
                <a:cs typeface="me_quran" pitchFamily="18" charset="-78"/>
              </a:rPr>
              <a:t>بِهِ</a:t>
            </a:r>
            <a:endParaRPr lang="en-US" sz="4400" dirty="0">
              <a:cs typeface="me_quran" pitchFamily="18" charset="-78"/>
            </a:endParaRPr>
          </a:p>
        </p:txBody>
      </p:sp>
      <p:sp>
        <p:nvSpPr>
          <p:cNvPr id="4" name="Content Placeholder 2"/>
          <p:cNvSpPr txBox="1">
            <a:spLocks/>
          </p:cNvSpPr>
          <p:nvPr/>
        </p:nvSpPr>
        <p:spPr>
          <a:xfrm>
            <a:off x="1100665" y="2819400"/>
            <a:ext cx="7281335" cy="2412999"/>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These friends [in turn] accepted this stipulation, and you knew they would fulfill </a:t>
            </a:r>
            <a:r>
              <a:rPr lang="en-US" sz="3600" dirty="0" smtClean="0">
                <a:latin typeface="OI-Beyrut" pitchFamily="2" charset="0"/>
              </a:rPr>
              <a:t>it</a:t>
            </a:r>
            <a:endParaRPr lang="en-US" sz="3600" dirty="0">
              <a:latin typeface="OI-Beyrut" pitchFamily="2" charset="0"/>
            </a:endParaRPr>
          </a:p>
        </p:txBody>
      </p:sp>
    </p:spTree>
    <p:extLst>
      <p:ext uri="{BB962C8B-B14F-4D97-AF65-F5344CB8AC3E}">
        <p14:creationId xmlns:p14="http://schemas.microsoft.com/office/powerpoint/2010/main" xmlns="" val="2419350874"/>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60000"/>
              </a:lnSpc>
              <a:buNone/>
            </a:pPr>
            <a:r>
              <a:rPr lang="ar-IQ" sz="4400" dirty="0">
                <a:cs typeface="me_quran" pitchFamily="18" charset="-78"/>
              </a:rPr>
              <a:t>أَيْنَ ابْنُ النَّبِيِّ الْمُصْطَفَى،  وَابْنُ عَلِيٍّ الْمُرْتَضَى،</a:t>
            </a:r>
            <a:endParaRPr lang="en-US" sz="4400" dirty="0">
              <a:cs typeface="me_quran" pitchFamily="18" charset="-78"/>
            </a:endParaRPr>
          </a:p>
        </p:txBody>
      </p:sp>
      <p:sp>
        <p:nvSpPr>
          <p:cNvPr id="4" name="Content Placeholder 2"/>
          <p:cNvSpPr txBox="1">
            <a:spLocks/>
          </p:cNvSpPr>
          <p:nvPr/>
        </p:nvSpPr>
        <p:spPr>
          <a:xfrm>
            <a:off x="1100665" y="2895600"/>
            <a:ext cx="7281335" cy="2336799"/>
          </a:xfrm>
          <a:prstGeom prst="rect">
            <a:avLst/>
          </a:prstGeom>
        </p:spPr>
        <p:txBody>
          <a:bodyPr vert="horz" lIns="91440" tIns="45720" rIns="91440" bIns="45720" rtlCol="0" anchor="t">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Where is the son of the Chosen Prophet, and the son of </a:t>
            </a:r>
            <a:r>
              <a:rPr lang="en-US" sz="3600" dirty="0" err="1">
                <a:latin typeface="OI-Beyrut" pitchFamily="2" charset="0"/>
              </a:rPr>
              <a:t>ÝAlÐ</a:t>
            </a:r>
            <a:r>
              <a:rPr lang="en-US" sz="3600" dirty="0">
                <a:latin typeface="OI-Beyrut" pitchFamily="2" charset="0"/>
              </a:rPr>
              <a:t>, with whom God is pleased?</a:t>
            </a:r>
          </a:p>
        </p:txBody>
      </p:sp>
    </p:spTree>
    <p:extLst>
      <p:ext uri="{BB962C8B-B14F-4D97-AF65-F5344CB8AC3E}">
        <p14:creationId xmlns:p14="http://schemas.microsoft.com/office/powerpoint/2010/main" xmlns="" val="583079977"/>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60000"/>
              </a:lnSpc>
              <a:buNone/>
            </a:pPr>
            <a:r>
              <a:rPr lang="ar-IQ" sz="4400" dirty="0">
                <a:cs typeface="me_quran" pitchFamily="18" charset="-78"/>
              </a:rPr>
              <a:t>وَابْنُ خَدِيجَةَ الْغَرَّاءِ،  وَابْنُ فَاطِمَةَ الْكُبْرَى؟</a:t>
            </a:r>
            <a:endParaRPr lang="en-US" sz="4400" dirty="0">
              <a:cs typeface="me_quran" pitchFamily="18" charset="-78"/>
            </a:endParaRPr>
          </a:p>
        </p:txBody>
      </p:sp>
      <p:sp>
        <p:nvSpPr>
          <p:cNvPr id="4" name="Content Placeholder 2"/>
          <p:cNvSpPr txBox="1">
            <a:spLocks/>
          </p:cNvSpPr>
          <p:nvPr/>
        </p:nvSpPr>
        <p:spPr>
          <a:xfrm>
            <a:off x="1100665" y="2895600"/>
            <a:ext cx="7281335" cy="2336799"/>
          </a:xfrm>
          <a:prstGeom prst="rect">
            <a:avLst/>
          </a:prstGeom>
        </p:spPr>
        <p:txBody>
          <a:bodyPr vert="horz" lIns="91440" tIns="45720" rIns="91440" bIns="45720" rtlCol="0" anchor="t">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and the son of </a:t>
            </a:r>
            <a:r>
              <a:rPr lang="en-US" sz="3600" dirty="0" err="1">
                <a:latin typeface="OI-Beyrut" pitchFamily="2" charset="0"/>
              </a:rPr>
              <a:t>KhadÐjah</a:t>
            </a:r>
            <a:r>
              <a:rPr lang="en-US" sz="3600" dirty="0">
                <a:latin typeface="OI-Beyrut" pitchFamily="2" charset="0"/>
              </a:rPr>
              <a:t>, the Noble, and the son of </a:t>
            </a:r>
            <a:r>
              <a:rPr lang="en-US" sz="3600" dirty="0" err="1">
                <a:latin typeface="OI-Beyrut" pitchFamily="2" charset="0"/>
              </a:rPr>
              <a:t>FÁÔimah</a:t>
            </a:r>
            <a:r>
              <a:rPr lang="en-US" sz="3600" dirty="0">
                <a:latin typeface="OI-Beyrut" pitchFamily="2" charset="0"/>
              </a:rPr>
              <a:t>, the Great?</a:t>
            </a:r>
          </a:p>
        </p:txBody>
      </p:sp>
    </p:spTree>
    <p:extLst>
      <p:ext uri="{BB962C8B-B14F-4D97-AF65-F5344CB8AC3E}">
        <p14:creationId xmlns:p14="http://schemas.microsoft.com/office/powerpoint/2010/main" xmlns="" val="583079977"/>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60000"/>
              </a:lnSpc>
              <a:buNone/>
            </a:pPr>
            <a:r>
              <a:rPr lang="ar-IQ" sz="4400" dirty="0">
                <a:cs typeface="me_quran" pitchFamily="18" charset="-78"/>
              </a:rPr>
              <a:t>بِأَبِي أَنْتَ وَأُمِّي،  وَنَفْسِي لَكَ الْوِقَاءُ وَالْحِمَاء، يَا ابْنَ السَّادَةِ الْمُقَرَّبِينَ،</a:t>
            </a:r>
            <a:endParaRPr lang="en-US" sz="4400" dirty="0">
              <a:cs typeface="me_quran" pitchFamily="18" charset="-78"/>
            </a:endParaRPr>
          </a:p>
        </p:txBody>
      </p:sp>
      <p:sp>
        <p:nvSpPr>
          <p:cNvPr id="4" name="Content Placeholder 2"/>
          <p:cNvSpPr txBox="1">
            <a:spLocks/>
          </p:cNvSpPr>
          <p:nvPr/>
        </p:nvSpPr>
        <p:spPr>
          <a:xfrm>
            <a:off x="1100665" y="2895600"/>
            <a:ext cx="7281335" cy="2336799"/>
          </a:xfrm>
          <a:prstGeom prst="rect">
            <a:avLst/>
          </a:prstGeom>
        </p:spPr>
        <p:txBody>
          <a:bodyPr vert="horz" lIns="91440" tIns="45720" rIns="91440" bIns="45720" rtlCol="0" anchor="t">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dirty="0">
                <a:latin typeface="OI-Beyrut" pitchFamily="2" charset="0"/>
              </a:rPr>
              <a:t>May my mother and father be your ransom! May I myself be your shield and your ransom! O son of those who are </a:t>
            </a:r>
            <a:r>
              <a:rPr lang="en-US" dirty="0" smtClean="0">
                <a:latin typeface="OI-Beyrut" pitchFamily="2" charset="0"/>
              </a:rPr>
              <a:t> 	masters </a:t>
            </a:r>
            <a:r>
              <a:rPr lang="en-US" dirty="0">
                <a:latin typeface="OI-Beyrut" pitchFamily="2" charset="0"/>
              </a:rPr>
              <a:t>and are near to God!</a:t>
            </a:r>
          </a:p>
        </p:txBody>
      </p:sp>
    </p:spTree>
    <p:extLst>
      <p:ext uri="{BB962C8B-B14F-4D97-AF65-F5344CB8AC3E}">
        <p14:creationId xmlns:p14="http://schemas.microsoft.com/office/powerpoint/2010/main" xmlns="" val="583079977"/>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60000"/>
              </a:lnSpc>
              <a:buNone/>
            </a:pPr>
            <a:r>
              <a:rPr lang="ar-IQ" sz="4400" dirty="0">
                <a:cs typeface="me_quran" pitchFamily="18" charset="-78"/>
              </a:rPr>
              <a:t>يَا ابْنَ النُّجَبَاءِ الْأَكْرَمِينَ،  يَا ابْنَ الْهُدَاةِ </a:t>
            </a:r>
            <a:r>
              <a:rPr lang="ar-IQ" sz="4400" dirty="0" smtClean="0">
                <a:cs typeface="me_quran" pitchFamily="18" charset="-78"/>
              </a:rPr>
              <a:t>الْمَهْدِيِّينَ</a:t>
            </a:r>
            <a:endParaRPr lang="en-US" sz="4400" dirty="0">
              <a:cs typeface="me_quran" pitchFamily="18" charset="-78"/>
            </a:endParaRPr>
          </a:p>
        </p:txBody>
      </p:sp>
      <p:sp>
        <p:nvSpPr>
          <p:cNvPr id="4" name="Content Placeholder 2"/>
          <p:cNvSpPr txBox="1">
            <a:spLocks/>
          </p:cNvSpPr>
          <p:nvPr/>
        </p:nvSpPr>
        <p:spPr>
          <a:xfrm>
            <a:off x="1100665" y="2895600"/>
            <a:ext cx="7281335" cy="2336799"/>
          </a:xfrm>
          <a:prstGeom prst="rect">
            <a:avLst/>
          </a:prstGeom>
        </p:spPr>
        <p:txBody>
          <a:bodyPr vert="horz" lIns="91440" tIns="45720" rIns="91440" bIns="45720" rtlCol="0" anchor="t">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O son of those from a noble stock who are most honorable! O son of </a:t>
            </a:r>
            <a:r>
              <a:rPr lang="en-US" sz="3600" dirty="0" smtClean="0">
                <a:latin typeface="OI-Beyrut" pitchFamily="2" charset="0"/>
              </a:rPr>
              <a:t>	those </a:t>
            </a:r>
            <a:r>
              <a:rPr lang="en-US" sz="3600" dirty="0">
                <a:latin typeface="OI-Beyrut" pitchFamily="2" charset="0"/>
              </a:rPr>
              <a:t>who are guides and have been guided [by God]!</a:t>
            </a:r>
          </a:p>
        </p:txBody>
      </p:sp>
    </p:spTree>
    <p:extLst>
      <p:ext uri="{BB962C8B-B14F-4D97-AF65-F5344CB8AC3E}">
        <p14:creationId xmlns:p14="http://schemas.microsoft.com/office/powerpoint/2010/main" xmlns="" val="583079977"/>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60000"/>
              </a:lnSpc>
              <a:buNone/>
            </a:pPr>
            <a:r>
              <a:rPr lang="ar-IQ" sz="4400" dirty="0">
                <a:cs typeface="me_quran" pitchFamily="18" charset="-78"/>
              </a:rPr>
              <a:t>يَا ابْنَ الْخِيَرَةِ الْمُهَذَّبِينَ،  يَا ابْنَ الْغَطَارِفَةِ الْأَنْجَبِينَ</a:t>
            </a:r>
            <a:r>
              <a:rPr lang="ar-IQ" sz="4400" dirty="0" smtClean="0">
                <a:cs typeface="me_quran" pitchFamily="18" charset="-78"/>
              </a:rPr>
              <a:t>،</a:t>
            </a:r>
            <a:endParaRPr lang="en-US" sz="4400" dirty="0">
              <a:cs typeface="me_quran" pitchFamily="18" charset="-78"/>
            </a:endParaRPr>
          </a:p>
        </p:txBody>
      </p:sp>
      <p:sp>
        <p:nvSpPr>
          <p:cNvPr id="4" name="Content Placeholder 2"/>
          <p:cNvSpPr txBox="1">
            <a:spLocks/>
          </p:cNvSpPr>
          <p:nvPr/>
        </p:nvSpPr>
        <p:spPr>
          <a:xfrm>
            <a:off x="1100665" y="2895600"/>
            <a:ext cx="7281335" cy="2336799"/>
          </a:xfrm>
          <a:prstGeom prst="rect">
            <a:avLst/>
          </a:prstGeom>
        </p:spPr>
        <p:txBody>
          <a:bodyPr vert="horz" lIns="91440" tIns="45720" rIns="91440" bIns="45720" rtlCol="0" anchor="t">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O son of those who were chosen and whose character was refined! O son of </a:t>
            </a:r>
            <a:r>
              <a:rPr lang="en-US" sz="3600" dirty="0" smtClean="0">
                <a:latin typeface="OI-Beyrut" pitchFamily="2" charset="0"/>
              </a:rPr>
              <a:t>	those </a:t>
            </a:r>
            <a:r>
              <a:rPr lang="en-US" sz="3600" dirty="0">
                <a:latin typeface="OI-Beyrut" pitchFamily="2" charset="0"/>
              </a:rPr>
              <a:t>who are chiefs from a most noble stock! </a:t>
            </a:r>
          </a:p>
        </p:txBody>
      </p:sp>
    </p:spTree>
    <p:extLst>
      <p:ext uri="{BB962C8B-B14F-4D97-AF65-F5344CB8AC3E}">
        <p14:creationId xmlns:p14="http://schemas.microsoft.com/office/powerpoint/2010/main" xmlns="" val="583079977"/>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60000"/>
              </a:lnSpc>
              <a:buNone/>
            </a:pPr>
            <a:r>
              <a:rPr lang="ar-IQ" sz="4400" dirty="0">
                <a:cs typeface="me_quran" pitchFamily="18" charset="-78"/>
              </a:rPr>
              <a:t>يَا ابْنَ الْأَطَايبِ الْمُطَهَّرِينَ‏،  يَا ابْنَ الْخَضَارِمَةِ </a:t>
            </a:r>
            <a:r>
              <a:rPr lang="ar-IQ" sz="4400" dirty="0" smtClean="0">
                <a:cs typeface="me_quran" pitchFamily="18" charset="-78"/>
              </a:rPr>
              <a:t>الْمُنْتَجَبِينَ</a:t>
            </a:r>
            <a:endParaRPr lang="en-US" sz="4400" dirty="0">
              <a:cs typeface="me_quran" pitchFamily="18" charset="-78"/>
            </a:endParaRPr>
          </a:p>
        </p:txBody>
      </p:sp>
      <p:sp>
        <p:nvSpPr>
          <p:cNvPr id="4" name="Content Placeholder 2"/>
          <p:cNvSpPr txBox="1">
            <a:spLocks/>
          </p:cNvSpPr>
          <p:nvPr/>
        </p:nvSpPr>
        <p:spPr>
          <a:xfrm>
            <a:off x="1100665" y="2895600"/>
            <a:ext cx="7281335" cy="2336799"/>
          </a:xfrm>
          <a:prstGeom prst="rect">
            <a:avLst/>
          </a:prstGeom>
        </p:spPr>
        <p:txBody>
          <a:bodyPr vert="horz" lIns="91440" tIns="45720" rIns="91440" bIns="45720" rtlCol="0" anchor="t">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O son of those who are most good and have been purified! O son of </a:t>
            </a:r>
            <a:r>
              <a:rPr lang="en-US" sz="3600" dirty="0" smtClean="0">
                <a:latin typeface="OI-Beyrut" pitchFamily="2" charset="0"/>
              </a:rPr>
              <a:t>	those </a:t>
            </a:r>
            <a:r>
              <a:rPr lang="en-US" sz="3600" dirty="0">
                <a:latin typeface="OI-Beyrut" pitchFamily="2" charset="0"/>
              </a:rPr>
              <a:t>who are benevolent and have been selected! </a:t>
            </a:r>
          </a:p>
        </p:txBody>
      </p:sp>
    </p:spTree>
    <p:extLst>
      <p:ext uri="{BB962C8B-B14F-4D97-AF65-F5344CB8AC3E}">
        <p14:creationId xmlns:p14="http://schemas.microsoft.com/office/powerpoint/2010/main" xmlns="" val="583079977"/>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fontScale="92500"/>
          </a:bodyPr>
          <a:lstStyle/>
          <a:p>
            <a:pPr marL="0" indent="0" algn="ctr" rtl="1">
              <a:lnSpc>
                <a:spcPct val="160000"/>
              </a:lnSpc>
              <a:buNone/>
            </a:pPr>
            <a:r>
              <a:rPr lang="ar-IQ" sz="4400" dirty="0">
                <a:cs typeface="me_quran" pitchFamily="18" charset="-78"/>
              </a:rPr>
              <a:t>يَا ابْنَ الْقَمَاقِمَةِ </a:t>
            </a:r>
            <a:r>
              <a:rPr lang="ar-IQ" sz="4400" dirty="0" smtClean="0">
                <a:cs typeface="me_quran" pitchFamily="18" charset="-78"/>
              </a:rPr>
              <a:t>الْأَكْرَمِينَ،</a:t>
            </a:r>
            <a:r>
              <a:rPr lang="en-US" sz="4400" dirty="0" smtClean="0">
                <a:cs typeface="me_quran" pitchFamily="18" charset="-78"/>
              </a:rPr>
              <a:t> </a:t>
            </a:r>
            <a:r>
              <a:rPr lang="ar-IQ" sz="4400" dirty="0" smtClean="0">
                <a:cs typeface="me_quran" pitchFamily="18" charset="-78"/>
              </a:rPr>
              <a:t>يَا </a:t>
            </a:r>
            <a:r>
              <a:rPr lang="ar-IQ" sz="4400" dirty="0">
                <a:cs typeface="me_quran" pitchFamily="18" charset="-78"/>
              </a:rPr>
              <a:t>ابْنَ الْبُدُورِ الْمُنِيرَةِ،  يَا ابْنَ الـسُّرُجِ </a:t>
            </a:r>
            <a:r>
              <a:rPr lang="ar-IQ" sz="4400" dirty="0" smtClean="0">
                <a:cs typeface="me_quran" pitchFamily="18" charset="-78"/>
              </a:rPr>
              <a:t>الْمُضِيئَةِ</a:t>
            </a:r>
            <a:endParaRPr lang="en-US" sz="4400" dirty="0">
              <a:cs typeface="me_quran" pitchFamily="18" charset="-78"/>
            </a:endParaRPr>
          </a:p>
        </p:txBody>
      </p:sp>
      <p:sp>
        <p:nvSpPr>
          <p:cNvPr id="4" name="Content Placeholder 2"/>
          <p:cNvSpPr txBox="1">
            <a:spLocks/>
          </p:cNvSpPr>
          <p:nvPr/>
        </p:nvSpPr>
        <p:spPr>
          <a:xfrm>
            <a:off x="1100665" y="2895600"/>
            <a:ext cx="7281335" cy="2336799"/>
          </a:xfrm>
          <a:prstGeom prst="rect">
            <a:avLst/>
          </a:prstGeom>
        </p:spPr>
        <p:txBody>
          <a:bodyPr vert="horz" lIns="91440" tIns="45720" rIns="91440" bIns="45720" rtlCol="0" anchor="t">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O son of those who are munificent and are most honorable! O son of </a:t>
            </a:r>
            <a:r>
              <a:rPr lang="en-US" sz="3600" dirty="0" smtClean="0">
                <a:latin typeface="OI-Beyrut" pitchFamily="2" charset="0"/>
              </a:rPr>
              <a:t>	those </a:t>
            </a:r>
            <a:r>
              <a:rPr lang="en-US" sz="3600" dirty="0">
                <a:latin typeface="OI-Beyrut" pitchFamily="2" charset="0"/>
              </a:rPr>
              <a:t>luminous moons! O son of those bright lanterns! </a:t>
            </a:r>
          </a:p>
        </p:txBody>
      </p:sp>
    </p:spTree>
    <p:extLst>
      <p:ext uri="{BB962C8B-B14F-4D97-AF65-F5344CB8AC3E}">
        <p14:creationId xmlns:p14="http://schemas.microsoft.com/office/powerpoint/2010/main" xmlns="" val="583079977"/>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60000"/>
              </a:lnSpc>
              <a:buNone/>
            </a:pPr>
            <a:r>
              <a:rPr lang="ar-IQ" sz="4400" dirty="0">
                <a:cs typeface="me_quran" pitchFamily="18" charset="-78"/>
              </a:rPr>
              <a:t>يَا ابْنَ الشُّهُبِ الثَّاقِبَةِ،  يَا ابْنَ الْأَنْجُمِ </a:t>
            </a:r>
            <a:r>
              <a:rPr lang="ar-IQ" sz="4400" dirty="0" smtClean="0">
                <a:cs typeface="me_quran" pitchFamily="18" charset="-78"/>
              </a:rPr>
              <a:t>الزَّاهِرَةِ</a:t>
            </a:r>
            <a:endParaRPr lang="en-US" sz="4400" dirty="0">
              <a:cs typeface="me_quran" pitchFamily="18" charset="-78"/>
            </a:endParaRPr>
          </a:p>
        </p:txBody>
      </p:sp>
      <p:sp>
        <p:nvSpPr>
          <p:cNvPr id="4" name="Content Placeholder 2"/>
          <p:cNvSpPr txBox="1">
            <a:spLocks/>
          </p:cNvSpPr>
          <p:nvPr/>
        </p:nvSpPr>
        <p:spPr>
          <a:xfrm>
            <a:off x="1100665" y="2895600"/>
            <a:ext cx="7281335" cy="2336799"/>
          </a:xfrm>
          <a:prstGeom prst="rect">
            <a:avLst/>
          </a:prstGeom>
        </p:spPr>
        <p:txBody>
          <a:bodyPr vert="horz" lIns="91440" tIns="45720" rIns="91440" bIns="45720" rtlCol="0" anchor="t">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O son of those piercing meteors! O son of those scintillating stars!</a:t>
            </a:r>
          </a:p>
        </p:txBody>
      </p:sp>
    </p:spTree>
    <p:extLst>
      <p:ext uri="{BB962C8B-B14F-4D97-AF65-F5344CB8AC3E}">
        <p14:creationId xmlns:p14="http://schemas.microsoft.com/office/powerpoint/2010/main" xmlns="" val="583079977"/>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60000"/>
              </a:lnSpc>
              <a:buNone/>
            </a:pPr>
            <a:r>
              <a:rPr lang="ar-IQ" sz="4400" dirty="0">
                <a:cs typeface="me_quran" pitchFamily="18" charset="-78"/>
              </a:rPr>
              <a:t>يَا ابْنَ السُّبُلِ الْوَاضِحَةِ،  يَا ابْنَ الْأَعْلامِ </a:t>
            </a:r>
            <a:r>
              <a:rPr lang="ar-IQ" sz="4400" dirty="0" smtClean="0">
                <a:cs typeface="me_quran" pitchFamily="18" charset="-78"/>
              </a:rPr>
              <a:t>اللائِحَةِ</a:t>
            </a:r>
            <a:endParaRPr lang="en-US" sz="4400" dirty="0">
              <a:cs typeface="me_quran" pitchFamily="18" charset="-78"/>
            </a:endParaRPr>
          </a:p>
        </p:txBody>
      </p:sp>
      <p:sp>
        <p:nvSpPr>
          <p:cNvPr id="4" name="Content Placeholder 2"/>
          <p:cNvSpPr txBox="1">
            <a:spLocks/>
          </p:cNvSpPr>
          <p:nvPr/>
        </p:nvSpPr>
        <p:spPr>
          <a:xfrm>
            <a:off x="1100665" y="2895600"/>
            <a:ext cx="7281335" cy="2336799"/>
          </a:xfrm>
          <a:prstGeom prst="rect">
            <a:avLst/>
          </a:prstGeom>
        </p:spPr>
        <p:txBody>
          <a:bodyPr vert="horz" lIns="91440" tIns="45720" rIns="91440" bIns="45720" rtlCol="0" anchor="t">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O son of those clear paths! O son of those manifest flags!</a:t>
            </a:r>
          </a:p>
        </p:txBody>
      </p:sp>
    </p:spTree>
    <p:extLst>
      <p:ext uri="{BB962C8B-B14F-4D97-AF65-F5344CB8AC3E}">
        <p14:creationId xmlns:p14="http://schemas.microsoft.com/office/powerpoint/2010/main" xmlns="" val="583079977"/>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50000"/>
              </a:lnSpc>
              <a:buNone/>
            </a:pPr>
            <a:r>
              <a:rPr lang="ar-IQ" sz="4400" dirty="0">
                <a:cs typeface="me_quran" pitchFamily="18" charset="-78"/>
              </a:rPr>
              <a:t>يَا ابْنَ الْعُلُومِ الْكَامِلَةِ،  يَا ابْنَ السُّنَنِ </a:t>
            </a:r>
            <a:r>
              <a:rPr lang="ar-IQ" sz="4400" dirty="0" smtClean="0">
                <a:cs typeface="me_quran" pitchFamily="18" charset="-78"/>
              </a:rPr>
              <a:t>الْمَشْهُورَةِ</a:t>
            </a:r>
            <a:endParaRPr lang="en-US" sz="4400" dirty="0">
              <a:cs typeface="me_quran" pitchFamily="18" charset="-78"/>
            </a:endParaRPr>
          </a:p>
        </p:txBody>
      </p:sp>
      <p:sp>
        <p:nvSpPr>
          <p:cNvPr id="4" name="Content Placeholder 2"/>
          <p:cNvSpPr txBox="1">
            <a:spLocks/>
          </p:cNvSpPr>
          <p:nvPr/>
        </p:nvSpPr>
        <p:spPr>
          <a:xfrm>
            <a:off x="1100665" y="2895600"/>
            <a:ext cx="7281335" cy="2336799"/>
          </a:xfrm>
          <a:prstGeom prst="rect">
            <a:avLst/>
          </a:prstGeom>
        </p:spPr>
        <p:txBody>
          <a:bodyPr vert="horz" lIns="91440" tIns="45720" rIns="91440" bIns="45720" rtlCol="0" anchor="t">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dirty="0">
                <a:latin typeface="OI-Beyrut" pitchFamily="2" charset="0"/>
              </a:rPr>
              <a:t>O son of [those possessed of] perfect knowledge! O son of [those who </a:t>
            </a:r>
            <a:r>
              <a:rPr lang="en-US" dirty="0" smtClean="0">
                <a:latin typeface="OI-Beyrut" pitchFamily="2" charset="0"/>
              </a:rPr>
              <a:t>founded</a:t>
            </a:r>
            <a:r>
              <a:rPr lang="en-US" dirty="0">
                <a:latin typeface="OI-Beyrut" pitchFamily="2" charset="0"/>
              </a:rPr>
              <a:t>] traditions known far and wide [as traditions of Islam]!</a:t>
            </a:r>
          </a:p>
        </p:txBody>
      </p:sp>
    </p:spTree>
    <p:extLst>
      <p:ext uri="{BB962C8B-B14F-4D97-AF65-F5344CB8AC3E}">
        <p14:creationId xmlns:p14="http://schemas.microsoft.com/office/powerpoint/2010/main" xmlns="" val="5830799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50000"/>
              </a:lnSpc>
              <a:buNone/>
            </a:pPr>
            <a:r>
              <a:rPr lang="ar-IQ" sz="4400" dirty="0">
                <a:cs typeface="me_quran" pitchFamily="18" charset="-78"/>
              </a:rPr>
              <a:t>فَقَبِلْتَهُمْ </a:t>
            </a:r>
            <a:r>
              <a:rPr lang="ar-IQ" sz="4400" dirty="0" smtClean="0">
                <a:cs typeface="me_quran" pitchFamily="18" charset="-78"/>
              </a:rPr>
              <a:t>وَقَرَّبْتَهُمْ</a:t>
            </a:r>
            <a:endParaRPr lang="en-US" sz="4400" dirty="0">
              <a:cs typeface="me_quran" pitchFamily="18" charset="-78"/>
            </a:endParaRPr>
          </a:p>
        </p:txBody>
      </p:sp>
      <p:sp>
        <p:nvSpPr>
          <p:cNvPr id="4" name="Content Placeholder 2"/>
          <p:cNvSpPr txBox="1">
            <a:spLocks/>
          </p:cNvSpPr>
          <p:nvPr/>
        </p:nvSpPr>
        <p:spPr>
          <a:xfrm>
            <a:off x="1100665" y="2819400"/>
            <a:ext cx="7281335" cy="2412999"/>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so you accepted them, drew them near [to yourself</a:t>
            </a:r>
            <a:r>
              <a:rPr lang="en-US" sz="3600" dirty="0" smtClean="0">
                <a:latin typeface="OI-Beyrut" pitchFamily="2" charset="0"/>
              </a:rPr>
              <a:t>]</a:t>
            </a:r>
            <a:endParaRPr lang="en-US" sz="3600" dirty="0">
              <a:latin typeface="OI-Beyrut" pitchFamily="2" charset="0"/>
            </a:endParaRPr>
          </a:p>
        </p:txBody>
      </p:sp>
    </p:spTree>
    <p:extLst>
      <p:ext uri="{BB962C8B-B14F-4D97-AF65-F5344CB8AC3E}">
        <p14:creationId xmlns:p14="http://schemas.microsoft.com/office/powerpoint/2010/main" xmlns="" val="2419350874"/>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60000"/>
              </a:lnSpc>
              <a:buNone/>
            </a:pPr>
            <a:r>
              <a:rPr lang="ar-IQ" sz="4400" dirty="0">
                <a:cs typeface="me_quran" pitchFamily="18" charset="-78"/>
              </a:rPr>
              <a:t>يَا ابْنَ الْمَعَالِمِ الْمَأْثُورَةِ،  يَا ابْنَ الْمُعْجِزَاتِ </a:t>
            </a:r>
            <a:r>
              <a:rPr lang="ar-IQ" sz="4400" dirty="0" smtClean="0">
                <a:cs typeface="me_quran" pitchFamily="18" charset="-78"/>
              </a:rPr>
              <a:t>الْمَوْجُودَةِ</a:t>
            </a:r>
            <a:endParaRPr lang="en-US" sz="4400" dirty="0">
              <a:cs typeface="me_quran" pitchFamily="18" charset="-78"/>
            </a:endParaRPr>
          </a:p>
        </p:txBody>
      </p:sp>
      <p:sp>
        <p:nvSpPr>
          <p:cNvPr id="4" name="Content Placeholder 2"/>
          <p:cNvSpPr txBox="1">
            <a:spLocks/>
          </p:cNvSpPr>
          <p:nvPr/>
        </p:nvSpPr>
        <p:spPr>
          <a:xfrm>
            <a:off x="1100665" y="2895600"/>
            <a:ext cx="7281335" cy="2336799"/>
          </a:xfrm>
          <a:prstGeom prst="rect">
            <a:avLst/>
          </a:prstGeom>
        </p:spPr>
        <p:txBody>
          <a:bodyPr vert="horz" lIns="91440" tIns="45720" rIns="91440" bIns="45720" rtlCol="0" anchor="t">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O son of [those possessed of] knowledge that is handed down </a:t>
            </a:r>
            <a:r>
              <a:rPr lang="en-US" sz="3600" dirty="0" smtClean="0">
                <a:latin typeface="OI-Beyrut" pitchFamily="2" charset="0"/>
              </a:rPr>
              <a:t>	[</a:t>
            </a:r>
            <a:r>
              <a:rPr lang="en-US" sz="3600" dirty="0">
                <a:latin typeface="OI-Beyrut" pitchFamily="2" charset="0"/>
              </a:rPr>
              <a:t>from generation to generation]! </a:t>
            </a:r>
            <a:r>
              <a:rPr lang="en-US" sz="3600" dirty="0" smtClean="0">
                <a:latin typeface="OI-Beyrut" pitchFamily="2" charset="0"/>
              </a:rPr>
              <a:t> 	O </a:t>
            </a:r>
            <a:r>
              <a:rPr lang="en-US" sz="3600" dirty="0">
                <a:latin typeface="OI-Beyrut" pitchFamily="2" charset="0"/>
              </a:rPr>
              <a:t>heir to lasting miracles!</a:t>
            </a:r>
          </a:p>
        </p:txBody>
      </p:sp>
    </p:spTree>
    <p:extLst>
      <p:ext uri="{BB962C8B-B14F-4D97-AF65-F5344CB8AC3E}">
        <p14:creationId xmlns:p14="http://schemas.microsoft.com/office/powerpoint/2010/main" xmlns="" val="583079977"/>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60000"/>
              </a:lnSpc>
              <a:buNone/>
            </a:pPr>
            <a:r>
              <a:rPr lang="ar-IQ" sz="4400" dirty="0">
                <a:cs typeface="me_quran" pitchFamily="18" charset="-78"/>
              </a:rPr>
              <a:t>يَا ابْنَ الدَّلائِلِ الْمَشْهُودَةِ،  يَا ابْنَ الصِّرَاطِ </a:t>
            </a:r>
            <a:r>
              <a:rPr lang="ar-IQ" sz="4400" dirty="0" smtClean="0">
                <a:cs typeface="me_quran" pitchFamily="18" charset="-78"/>
              </a:rPr>
              <a:t>الْمُسْتَقِيمِ</a:t>
            </a:r>
            <a:endParaRPr lang="en-US" sz="4400" dirty="0">
              <a:cs typeface="me_quran" pitchFamily="18" charset="-78"/>
            </a:endParaRPr>
          </a:p>
        </p:txBody>
      </p:sp>
      <p:sp>
        <p:nvSpPr>
          <p:cNvPr id="4" name="Content Placeholder 2"/>
          <p:cNvSpPr txBox="1">
            <a:spLocks/>
          </p:cNvSpPr>
          <p:nvPr/>
        </p:nvSpPr>
        <p:spPr>
          <a:xfrm>
            <a:off x="1100665" y="2895600"/>
            <a:ext cx="7281335" cy="2336799"/>
          </a:xfrm>
          <a:prstGeom prst="rect">
            <a:avLst/>
          </a:prstGeom>
        </p:spPr>
        <p:txBody>
          <a:bodyPr vert="horz" lIns="91440" tIns="45720" rIns="91440" bIns="45720" rtlCol="0" anchor="t">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O son of [those who presented] clear evidence! O son of [him who was] the straight path!</a:t>
            </a:r>
          </a:p>
        </p:txBody>
      </p:sp>
    </p:spTree>
    <p:extLst>
      <p:ext uri="{BB962C8B-B14F-4D97-AF65-F5344CB8AC3E}">
        <p14:creationId xmlns:p14="http://schemas.microsoft.com/office/powerpoint/2010/main" xmlns="" val="583079977"/>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60000"/>
              </a:lnSpc>
              <a:buNone/>
            </a:pPr>
            <a:r>
              <a:rPr lang="ar-IQ" sz="4400" dirty="0">
                <a:cs typeface="me_quran" pitchFamily="18" charset="-78"/>
              </a:rPr>
              <a:t>يَا ابْنَ النَّبَإِ الْعَظِيمِ،  يَا ابْنَ مَنْ هُوَ فِي أُمِّ الْكِتَابِ لَدَى اللَّهِ عَلِيٌّ </a:t>
            </a:r>
            <a:r>
              <a:rPr lang="ar-IQ" sz="4400" dirty="0" smtClean="0">
                <a:cs typeface="me_quran" pitchFamily="18" charset="-78"/>
              </a:rPr>
              <a:t>حَكِيمٌ</a:t>
            </a:r>
            <a:endParaRPr lang="en-US" sz="4400" dirty="0">
              <a:cs typeface="me_quran" pitchFamily="18" charset="-78"/>
            </a:endParaRPr>
          </a:p>
        </p:txBody>
      </p:sp>
      <p:sp>
        <p:nvSpPr>
          <p:cNvPr id="4" name="Content Placeholder 2"/>
          <p:cNvSpPr txBox="1">
            <a:spLocks/>
          </p:cNvSpPr>
          <p:nvPr/>
        </p:nvSpPr>
        <p:spPr>
          <a:xfrm>
            <a:off x="1100665" y="2895600"/>
            <a:ext cx="7281335" cy="2336799"/>
          </a:xfrm>
          <a:prstGeom prst="rect">
            <a:avLst/>
          </a:prstGeom>
        </p:spPr>
        <p:txBody>
          <a:bodyPr vert="horz" lIns="91440" tIns="45720" rIns="91440" bIns="45720" rtlCol="0" anchor="t">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2400" dirty="0">
                <a:latin typeface="OI-Beyrut" pitchFamily="2" charset="0"/>
              </a:rPr>
              <a:t>O son of [him whose appointment as the Prophet’s successor was] momentous news! O son of him about whom it is [written] in </a:t>
            </a:r>
            <a:r>
              <a:rPr lang="en-US" sz="2400" dirty="0" smtClean="0">
                <a:latin typeface="OI-Beyrut" pitchFamily="2" charset="0"/>
              </a:rPr>
              <a:t>the </a:t>
            </a:r>
            <a:r>
              <a:rPr lang="en-US" sz="2400" dirty="0">
                <a:latin typeface="OI-Beyrut" pitchFamily="2" charset="0"/>
              </a:rPr>
              <a:t>Protected Tablet that he is near to God, lofty in station, and replete with wisdom!</a:t>
            </a:r>
          </a:p>
        </p:txBody>
      </p:sp>
    </p:spTree>
    <p:extLst>
      <p:ext uri="{BB962C8B-B14F-4D97-AF65-F5344CB8AC3E}">
        <p14:creationId xmlns:p14="http://schemas.microsoft.com/office/powerpoint/2010/main" xmlns="" val="583079977"/>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60000"/>
              </a:lnSpc>
              <a:buNone/>
            </a:pPr>
            <a:r>
              <a:rPr lang="ar-IQ" sz="4400" dirty="0">
                <a:cs typeface="me_quran" pitchFamily="18" charset="-78"/>
              </a:rPr>
              <a:t>يَا ابْنَ الْآيَاتِ وَالْبَيِّنَاتِ،  يَا ابْنَ الدَّلائِلِ </a:t>
            </a:r>
            <a:r>
              <a:rPr lang="ar-IQ" sz="4400" dirty="0" smtClean="0">
                <a:cs typeface="me_quran" pitchFamily="18" charset="-78"/>
              </a:rPr>
              <a:t>الظَّاهِرَاتِ</a:t>
            </a:r>
            <a:endParaRPr lang="en-US" sz="4400" dirty="0">
              <a:cs typeface="me_quran" pitchFamily="18" charset="-78"/>
            </a:endParaRPr>
          </a:p>
        </p:txBody>
      </p:sp>
      <p:sp>
        <p:nvSpPr>
          <p:cNvPr id="4" name="Content Placeholder 2"/>
          <p:cNvSpPr txBox="1">
            <a:spLocks/>
          </p:cNvSpPr>
          <p:nvPr/>
        </p:nvSpPr>
        <p:spPr>
          <a:xfrm>
            <a:off x="1100665" y="2895600"/>
            <a:ext cx="7281335" cy="2336799"/>
          </a:xfrm>
          <a:prstGeom prst="rect">
            <a:avLst/>
          </a:prstGeom>
        </p:spPr>
        <p:txBody>
          <a:bodyPr vert="horz" lIns="91440" tIns="45720" rIns="91440" bIns="45720" rtlCol="0" anchor="t">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O son of [him who brought] verses and miracles! O son of [those who presented] manifest evidence!</a:t>
            </a:r>
          </a:p>
        </p:txBody>
      </p:sp>
    </p:spTree>
    <p:extLst>
      <p:ext uri="{BB962C8B-B14F-4D97-AF65-F5344CB8AC3E}">
        <p14:creationId xmlns:p14="http://schemas.microsoft.com/office/powerpoint/2010/main" xmlns="" val="583079977"/>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60000"/>
              </a:lnSpc>
              <a:buNone/>
            </a:pPr>
            <a:r>
              <a:rPr lang="ar-IQ" sz="4400" dirty="0">
                <a:cs typeface="me_quran" pitchFamily="18" charset="-78"/>
              </a:rPr>
              <a:t>يَا ابْنَ الْبَرَاهِينِ الْوَاضِحَاتِ الْبَاهِرَاتِ،  يَا ابْنَ الْحُجَجِ </a:t>
            </a:r>
            <a:r>
              <a:rPr lang="ar-IQ" sz="4400" dirty="0" smtClean="0">
                <a:cs typeface="me_quran" pitchFamily="18" charset="-78"/>
              </a:rPr>
              <a:t>الْبَالِغَاتِ</a:t>
            </a:r>
            <a:endParaRPr lang="en-US" sz="4400" dirty="0">
              <a:cs typeface="me_quran" pitchFamily="18" charset="-78"/>
            </a:endParaRPr>
          </a:p>
        </p:txBody>
      </p:sp>
      <p:sp>
        <p:nvSpPr>
          <p:cNvPr id="4" name="Content Placeholder 2"/>
          <p:cNvSpPr txBox="1">
            <a:spLocks/>
          </p:cNvSpPr>
          <p:nvPr/>
        </p:nvSpPr>
        <p:spPr>
          <a:xfrm>
            <a:off x="1100665" y="2895600"/>
            <a:ext cx="7281335" cy="2336799"/>
          </a:xfrm>
          <a:prstGeom prst="rect">
            <a:avLst/>
          </a:prstGeom>
        </p:spPr>
        <p:txBody>
          <a:bodyPr vert="horz" lIns="91440" tIns="45720" rIns="91440" bIns="45720" rtlCol="0" anchor="t">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O son of [those who argued with] clear and overpowering proofs! O son of [those who debated with] conclusive arguments!</a:t>
            </a:r>
          </a:p>
        </p:txBody>
      </p:sp>
    </p:spTree>
    <p:extLst>
      <p:ext uri="{BB962C8B-B14F-4D97-AF65-F5344CB8AC3E}">
        <p14:creationId xmlns:p14="http://schemas.microsoft.com/office/powerpoint/2010/main" xmlns="" val="583079977"/>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60000"/>
              </a:lnSpc>
              <a:buNone/>
            </a:pPr>
            <a:r>
              <a:rPr lang="ar-IQ" sz="4400" dirty="0">
                <a:cs typeface="me_quran" pitchFamily="18" charset="-78"/>
              </a:rPr>
              <a:t>يَا ابْنَ النِّعَمِ السَّابِغَاتِ،  يَا ابْنَ طه </a:t>
            </a:r>
            <a:r>
              <a:rPr lang="ar-IQ" sz="4400" dirty="0" smtClean="0">
                <a:cs typeface="me_quran" pitchFamily="18" charset="-78"/>
              </a:rPr>
              <a:t>وَالْمُحْكَمَاتِ</a:t>
            </a:r>
            <a:endParaRPr lang="en-US" sz="4400" dirty="0">
              <a:cs typeface="me_quran" pitchFamily="18" charset="-78"/>
            </a:endParaRPr>
          </a:p>
        </p:txBody>
      </p:sp>
      <p:sp>
        <p:nvSpPr>
          <p:cNvPr id="4" name="Content Placeholder 2"/>
          <p:cNvSpPr txBox="1">
            <a:spLocks/>
          </p:cNvSpPr>
          <p:nvPr/>
        </p:nvSpPr>
        <p:spPr>
          <a:xfrm>
            <a:off x="1100665" y="2895600"/>
            <a:ext cx="7281335" cy="2336799"/>
          </a:xfrm>
          <a:prstGeom prst="rect">
            <a:avLst/>
          </a:prstGeom>
        </p:spPr>
        <p:txBody>
          <a:bodyPr vert="horz" lIns="91440" tIns="45720" rIns="91440" bIns="45720" rtlCol="0" anchor="t">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dirty="0">
                <a:latin typeface="OI-Beyrut" pitchFamily="2" charset="0"/>
              </a:rPr>
              <a:t>O son of [those who are the intermediaries of God’s] </a:t>
            </a:r>
            <a:r>
              <a:rPr lang="en-US" dirty="0" smtClean="0">
                <a:latin typeface="OI-Beyrut" pitchFamily="2" charset="0"/>
              </a:rPr>
              <a:t>vast blessings</a:t>
            </a:r>
            <a:r>
              <a:rPr lang="en-US" dirty="0">
                <a:latin typeface="OI-Beyrut" pitchFamily="2" charset="0"/>
              </a:rPr>
              <a:t>! O guardian of ÓÁ HÁ and the [</a:t>
            </a:r>
            <a:r>
              <a:rPr lang="en-US" dirty="0" err="1">
                <a:latin typeface="OI-Beyrut" pitchFamily="2" charset="0"/>
              </a:rPr>
              <a:t>QurÞÁn’s</a:t>
            </a:r>
            <a:r>
              <a:rPr lang="en-US" dirty="0">
                <a:latin typeface="OI-Beyrut" pitchFamily="2" charset="0"/>
              </a:rPr>
              <a:t>] unequivocal verses!</a:t>
            </a:r>
          </a:p>
        </p:txBody>
      </p:sp>
    </p:spTree>
    <p:extLst>
      <p:ext uri="{BB962C8B-B14F-4D97-AF65-F5344CB8AC3E}">
        <p14:creationId xmlns:p14="http://schemas.microsoft.com/office/powerpoint/2010/main" xmlns="" val="583079977"/>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60000"/>
              </a:lnSpc>
              <a:buNone/>
            </a:pPr>
            <a:r>
              <a:rPr lang="ar-IQ" sz="4400" dirty="0">
                <a:cs typeface="me_quran" pitchFamily="18" charset="-78"/>
              </a:rPr>
              <a:t>يَا ابْنَ يس وَالذَّارِيَاتِ،  يَا ابْنَ الطُّورِ </a:t>
            </a:r>
            <a:r>
              <a:rPr lang="ar-IQ" sz="4400" dirty="0" smtClean="0">
                <a:cs typeface="me_quran" pitchFamily="18" charset="-78"/>
              </a:rPr>
              <a:t>وَالْعَادِيَاتِ</a:t>
            </a:r>
            <a:endParaRPr lang="en-US" sz="4400" dirty="0">
              <a:cs typeface="me_quran" pitchFamily="18" charset="-78"/>
            </a:endParaRPr>
          </a:p>
        </p:txBody>
      </p:sp>
      <p:sp>
        <p:nvSpPr>
          <p:cNvPr id="4" name="Content Placeholder 2"/>
          <p:cNvSpPr txBox="1">
            <a:spLocks/>
          </p:cNvSpPr>
          <p:nvPr/>
        </p:nvSpPr>
        <p:spPr>
          <a:xfrm>
            <a:off x="1100665" y="2895600"/>
            <a:ext cx="7281335" cy="2336799"/>
          </a:xfrm>
          <a:prstGeom prst="rect">
            <a:avLst/>
          </a:prstGeom>
        </p:spPr>
        <p:txBody>
          <a:bodyPr vert="horz" lIns="91440" tIns="45720" rIns="91440" bIns="45720" rtlCol="0" anchor="t">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O guardian of YÁ </a:t>
            </a:r>
            <a:r>
              <a:rPr lang="en-US" sz="3600" dirty="0" err="1">
                <a:latin typeface="OI-Beyrut" pitchFamily="2" charset="0"/>
              </a:rPr>
              <a:t>SÐn</a:t>
            </a:r>
            <a:r>
              <a:rPr lang="en-US" sz="3600" dirty="0">
                <a:latin typeface="OI-Beyrut" pitchFamily="2" charset="0"/>
              </a:rPr>
              <a:t> and al-</a:t>
            </a:r>
            <a:r>
              <a:rPr lang="en-US" sz="3600" dirty="0" err="1">
                <a:latin typeface="OI-Beyrut" pitchFamily="2" charset="0"/>
              </a:rPr>
              <a:t>DhÁriyÁt</a:t>
            </a:r>
            <a:r>
              <a:rPr lang="en-US" sz="3600" dirty="0">
                <a:latin typeface="OI-Beyrut" pitchFamily="2" charset="0"/>
              </a:rPr>
              <a:t>! O guardian of al-</a:t>
            </a:r>
            <a:r>
              <a:rPr lang="en-US" sz="3600" dirty="0" err="1">
                <a:latin typeface="OI-Beyrut" pitchFamily="2" charset="0"/>
              </a:rPr>
              <a:t>ÓÙr</a:t>
            </a:r>
            <a:r>
              <a:rPr lang="en-US" sz="3600" dirty="0">
                <a:latin typeface="OI-Beyrut" pitchFamily="2" charset="0"/>
              </a:rPr>
              <a:t> and al-</a:t>
            </a:r>
            <a:r>
              <a:rPr lang="en-US" sz="3600" dirty="0" err="1">
                <a:latin typeface="OI-Beyrut" pitchFamily="2" charset="0"/>
              </a:rPr>
              <a:t>ÝÀdiyÁt</a:t>
            </a:r>
            <a:r>
              <a:rPr lang="en-US" sz="3600" dirty="0">
                <a:latin typeface="OI-Beyrut" pitchFamily="2" charset="0"/>
              </a:rPr>
              <a:t>!</a:t>
            </a:r>
          </a:p>
        </p:txBody>
      </p:sp>
    </p:spTree>
    <p:extLst>
      <p:ext uri="{BB962C8B-B14F-4D97-AF65-F5344CB8AC3E}">
        <p14:creationId xmlns:p14="http://schemas.microsoft.com/office/powerpoint/2010/main" xmlns="" val="583079977"/>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60000"/>
              </a:lnSpc>
              <a:buNone/>
            </a:pPr>
            <a:r>
              <a:rPr lang="ar-IQ" sz="4400" dirty="0">
                <a:cs typeface="me_quran" pitchFamily="18" charset="-78"/>
              </a:rPr>
              <a:t>يَا ابْنَ مَنْ دَنَا فَتَدَلَّى فَكَانَ قَابَ قَوْسَيْنِ أَوْ أَدْنَى دُنُوّاً وَاقْتِرَاباً مِنَ الْعَلِيِّ </a:t>
            </a:r>
            <a:r>
              <a:rPr lang="ar-IQ" sz="4400" dirty="0" smtClean="0">
                <a:cs typeface="me_quran" pitchFamily="18" charset="-78"/>
              </a:rPr>
              <a:t>الْأَعْلَى</a:t>
            </a:r>
            <a:endParaRPr lang="en-US" sz="4400" dirty="0">
              <a:cs typeface="me_quran" pitchFamily="18" charset="-78"/>
            </a:endParaRPr>
          </a:p>
        </p:txBody>
      </p:sp>
      <p:sp>
        <p:nvSpPr>
          <p:cNvPr id="4" name="Content Placeholder 2"/>
          <p:cNvSpPr txBox="1">
            <a:spLocks/>
          </p:cNvSpPr>
          <p:nvPr/>
        </p:nvSpPr>
        <p:spPr>
          <a:xfrm>
            <a:off x="1100665" y="2895600"/>
            <a:ext cx="7281335" cy="2336799"/>
          </a:xfrm>
          <a:prstGeom prst="rect">
            <a:avLst/>
          </a:prstGeom>
        </p:spPr>
        <p:txBody>
          <a:bodyPr vert="horz" lIns="91440" tIns="45720" rIns="91440" bIns="45720" rtlCol="0" anchor="t">
            <a:normAutofit fontScale="9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O son of him who drew closer and latched on so that he was two bow lengths away or less, drawing closer and </a:t>
            </a:r>
            <a:r>
              <a:rPr lang="en-US" sz="3600" dirty="0" smtClean="0">
                <a:latin typeface="OI-Beyrut" pitchFamily="2" charset="0"/>
              </a:rPr>
              <a:t>	closer </a:t>
            </a:r>
            <a:r>
              <a:rPr lang="en-US" sz="3600" dirty="0">
                <a:latin typeface="OI-Beyrut" pitchFamily="2" charset="0"/>
              </a:rPr>
              <a:t>yet to the Highest of the High!</a:t>
            </a:r>
          </a:p>
        </p:txBody>
      </p:sp>
    </p:spTree>
    <p:extLst>
      <p:ext uri="{BB962C8B-B14F-4D97-AF65-F5344CB8AC3E}">
        <p14:creationId xmlns:p14="http://schemas.microsoft.com/office/powerpoint/2010/main" xmlns="" val="583079977"/>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fontScale="77500" lnSpcReduction="20000"/>
          </a:bodyPr>
          <a:lstStyle/>
          <a:p>
            <a:pPr marL="0" indent="0" algn="ctr" rtl="1">
              <a:lnSpc>
                <a:spcPct val="170000"/>
              </a:lnSpc>
              <a:buNone/>
            </a:pPr>
            <a:r>
              <a:rPr lang="ar-IQ" sz="4400" dirty="0">
                <a:cs typeface="me_quran" pitchFamily="18" charset="-78"/>
              </a:rPr>
              <a:t>لَيْتَ شِعْرِي أَيْنَ اسْتَقَرَّتْ بِكَ النَّوَى؟ بَلْ أَيُّ أَرْضٍ تُقِلُّكَ أَوْ ثَرَى؟ أَبِرَضْوَى أَوْ غَيْرِهَا؟ أَمْ ذِي طُوًى</a:t>
            </a:r>
            <a:r>
              <a:rPr lang="ar-IQ" sz="4400" dirty="0" smtClean="0">
                <a:cs typeface="me_quran" pitchFamily="18" charset="-78"/>
              </a:rPr>
              <a:t>؟</a:t>
            </a:r>
            <a:endParaRPr lang="en-US" sz="4400" dirty="0">
              <a:cs typeface="me_quran" pitchFamily="18" charset="-78"/>
            </a:endParaRPr>
          </a:p>
        </p:txBody>
      </p:sp>
      <p:sp>
        <p:nvSpPr>
          <p:cNvPr id="4" name="Content Placeholder 2"/>
          <p:cNvSpPr txBox="1">
            <a:spLocks/>
          </p:cNvSpPr>
          <p:nvPr/>
        </p:nvSpPr>
        <p:spPr>
          <a:xfrm>
            <a:off x="1100665" y="2895600"/>
            <a:ext cx="7281335" cy="2336799"/>
          </a:xfrm>
          <a:prstGeom prst="rect">
            <a:avLst/>
          </a:prstGeom>
        </p:spPr>
        <p:txBody>
          <a:bodyPr vert="horz" lIns="91440" tIns="45720" rIns="91440" bIns="45720" rtlCol="0" anchor="t">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dirty="0">
                <a:latin typeface="OI-Beyrut" pitchFamily="2" charset="0"/>
              </a:rPr>
              <a:t>Would that I knew where you are; [upon] which land you walk, dry or wet? [Are you] on [Mount] </a:t>
            </a:r>
            <a:r>
              <a:rPr lang="en-US" dirty="0" err="1">
                <a:latin typeface="OI-Beyrut" pitchFamily="2" charset="0"/>
              </a:rPr>
              <a:t>RaÃwÁ</a:t>
            </a:r>
            <a:r>
              <a:rPr lang="en-US" dirty="0">
                <a:latin typeface="OI-Beyrut" pitchFamily="2" charset="0"/>
              </a:rPr>
              <a:t> or in some other </a:t>
            </a:r>
            <a:r>
              <a:rPr lang="en-US" dirty="0" smtClean="0">
                <a:latin typeface="OI-Beyrut" pitchFamily="2" charset="0"/>
              </a:rPr>
              <a:t>	  place</a:t>
            </a:r>
            <a:r>
              <a:rPr lang="en-US" dirty="0">
                <a:latin typeface="OI-Beyrut" pitchFamily="2" charset="0"/>
              </a:rPr>
              <a:t>? Or [are you in] </a:t>
            </a:r>
            <a:r>
              <a:rPr lang="en-US" dirty="0" err="1">
                <a:latin typeface="OI-Beyrut" pitchFamily="2" charset="0"/>
              </a:rPr>
              <a:t>DhÙ</a:t>
            </a:r>
            <a:r>
              <a:rPr lang="en-US" dirty="0">
                <a:latin typeface="OI-Beyrut" pitchFamily="2" charset="0"/>
              </a:rPr>
              <a:t> </a:t>
            </a:r>
            <a:r>
              <a:rPr lang="en-US" dirty="0" err="1">
                <a:latin typeface="OI-Beyrut" pitchFamily="2" charset="0"/>
              </a:rPr>
              <a:t>ÓuwÁ</a:t>
            </a:r>
            <a:r>
              <a:rPr lang="en-US" dirty="0">
                <a:latin typeface="OI-Beyrut" pitchFamily="2" charset="0"/>
              </a:rPr>
              <a:t>?</a:t>
            </a:r>
          </a:p>
        </p:txBody>
      </p:sp>
    </p:spTree>
    <p:extLst>
      <p:ext uri="{BB962C8B-B14F-4D97-AF65-F5344CB8AC3E}">
        <p14:creationId xmlns:p14="http://schemas.microsoft.com/office/powerpoint/2010/main" xmlns="" val="583079977"/>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60000"/>
              </a:lnSpc>
              <a:buNone/>
            </a:pPr>
            <a:r>
              <a:rPr lang="ar-IQ" sz="4400" dirty="0">
                <a:cs typeface="me_quran" pitchFamily="18" charset="-78"/>
              </a:rPr>
              <a:t>عَزِيزٌ عَلَيَّ أَنْ أَرَى الْخَلْقَ وَلا تُرَى،  وَلا أَسْمَعَ لَكَ حَسِيساً وَلا نَجْوَى،</a:t>
            </a:r>
            <a:endParaRPr lang="en-US" sz="4400" dirty="0">
              <a:cs typeface="me_quran" pitchFamily="18" charset="-78"/>
            </a:endParaRPr>
          </a:p>
        </p:txBody>
      </p:sp>
      <p:sp>
        <p:nvSpPr>
          <p:cNvPr id="4" name="Content Placeholder 2"/>
          <p:cNvSpPr txBox="1">
            <a:spLocks/>
          </p:cNvSpPr>
          <p:nvPr/>
        </p:nvSpPr>
        <p:spPr>
          <a:xfrm>
            <a:off x="1100665" y="2895600"/>
            <a:ext cx="7281335" cy="2336799"/>
          </a:xfrm>
          <a:prstGeom prst="rect">
            <a:avLst/>
          </a:prstGeom>
        </p:spPr>
        <p:txBody>
          <a:bodyPr vert="horz" lIns="91440" tIns="45720" rIns="91440" bIns="45720" rtlCol="0" anchor="t">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It pains me that I should see [the rest of] creation yet not see you, and not </a:t>
            </a:r>
            <a:r>
              <a:rPr lang="en-US" sz="3600" dirty="0" smtClean="0">
                <a:latin typeface="OI-Beyrut" pitchFamily="2" charset="0"/>
              </a:rPr>
              <a:t>	hear </a:t>
            </a:r>
            <a:r>
              <a:rPr lang="en-US" sz="3600" dirty="0">
                <a:latin typeface="OI-Beyrut" pitchFamily="2" charset="0"/>
              </a:rPr>
              <a:t>from you so much as a rustle or a whisper,</a:t>
            </a:r>
          </a:p>
        </p:txBody>
      </p:sp>
    </p:spTree>
    <p:extLst>
      <p:ext uri="{BB962C8B-B14F-4D97-AF65-F5344CB8AC3E}">
        <p14:creationId xmlns:p14="http://schemas.microsoft.com/office/powerpoint/2010/main" xmlns="" val="5830799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50000"/>
              </a:lnSpc>
              <a:buNone/>
            </a:pPr>
            <a:r>
              <a:rPr lang="ar-IQ" sz="4400" dirty="0">
                <a:cs typeface="me_quran" pitchFamily="18" charset="-78"/>
              </a:rPr>
              <a:t>وَقَدَّمْتَ لَهُمُ الذِّكْرَ الْعَلِيَّ وَالثَّنَاءَ الْجَلِيَّ</a:t>
            </a:r>
            <a:endParaRPr lang="en-US" sz="4400" dirty="0">
              <a:cs typeface="me_quran" pitchFamily="18" charset="-78"/>
            </a:endParaRPr>
          </a:p>
        </p:txBody>
      </p:sp>
      <p:sp>
        <p:nvSpPr>
          <p:cNvPr id="4" name="Content Placeholder 2"/>
          <p:cNvSpPr txBox="1">
            <a:spLocks/>
          </p:cNvSpPr>
          <p:nvPr/>
        </p:nvSpPr>
        <p:spPr>
          <a:xfrm>
            <a:off x="1100665" y="2819400"/>
            <a:ext cx="7281335" cy="2412999"/>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and praised them highly and unambiguously [even] </a:t>
            </a:r>
            <a:r>
              <a:rPr lang="en-US" sz="3600" dirty="0" smtClean="0">
                <a:latin typeface="OI-Beyrut" pitchFamily="2" charset="0"/>
              </a:rPr>
              <a:t>before </a:t>
            </a:r>
            <a:r>
              <a:rPr lang="en-US" sz="3600" dirty="0">
                <a:latin typeface="OI-Beyrut" pitchFamily="2" charset="0"/>
              </a:rPr>
              <a:t>[creating them in this world],</a:t>
            </a:r>
          </a:p>
        </p:txBody>
      </p:sp>
    </p:spTree>
    <p:extLst>
      <p:ext uri="{BB962C8B-B14F-4D97-AF65-F5344CB8AC3E}">
        <p14:creationId xmlns:p14="http://schemas.microsoft.com/office/powerpoint/2010/main" xmlns="" val="2419350874"/>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60000"/>
              </a:lnSpc>
              <a:buNone/>
            </a:pPr>
            <a:r>
              <a:rPr lang="ar-IQ" sz="4400" dirty="0">
                <a:cs typeface="me_quran" pitchFamily="18" charset="-78"/>
              </a:rPr>
              <a:t>عَزِيزٌ عَلَيَّ أَنْ تُحِيطَ بِكَ دُونِيَ الْبَلْوَى،  وَلا يَنَالُكَ مِنِّي ضَجِيجٌ وَلا </a:t>
            </a:r>
            <a:r>
              <a:rPr lang="ar-IQ" sz="4400" dirty="0" smtClean="0">
                <a:cs typeface="me_quran" pitchFamily="18" charset="-78"/>
              </a:rPr>
              <a:t>شَكْوَى</a:t>
            </a:r>
            <a:endParaRPr lang="en-US" sz="4400" dirty="0">
              <a:cs typeface="me_quran" pitchFamily="18" charset="-78"/>
            </a:endParaRPr>
          </a:p>
        </p:txBody>
      </p:sp>
      <p:sp>
        <p:nvSpPr>
          <p:cNvPr id="4" name="Content Placeholder 2"/>
          <p:cNvSpPr txBox="1">
            <a:spLocks/>
          </p:cNvSpPr>
          <p:nvPr/>
        </p:nvSpPr>
        <p:spPr>
          <a:xfrm>
            <a:off x="1100665" y="2895600"/>
            <a:ext cx="7281335" cy="2336799"/>
          </a:xfrm>
          <a:prstGeom prst="rect">
            <a:avLst/>
          </a:prstGeom>
        </p:spPr>
        <p:txBody>
          <a:bodyPr vert="horz" lIns="91440" tIns="45720" rIns="91440" bIns="45720" rtlCol="0" anchor="t">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dirty="0">
                <a:latin typeface="OI-Beyrut" pitchFamily="2" charset="0"/>
              </a:rPr>
              <a:t>It pains me that tribulations have besieged you instead of me, yet my cries and complaints [to God to relieve you] do not even reach you,</a:t>
            </a:r>
          </a:p>
        </p:txBody>
      </p:sp>
    </p:spTree>
    <p:extLst>
      <p:ext uri="{BB962C8B-B14F-4D97-AF65-F5344CB8AC3E}">
        <p14:creationId xmlns:p14="http://schemas.microsoft.com/office/powerpoint/2010/main" xmlns="" val="583079977"/>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50000"/>
              </a:lnSpc>
              <a:buNone/>
            </a:pPr>
            <a:r>
              <a:rPr lang="ar-IQ" sz="4400" dirty="0">
                <a:cs typeface="me_quran" pitchFamily="18" charset="-78"/>
              </a:rPr>
              <a:t>بِنَفْسِي أَنْتَ مِنْ مُغَيَّبٍ لَمْ يَخْلُ مِنَّا، بِنَفْسِي أَنْتَ مِنْ نَازِحٍ مَا نَزَحَ </a:t>
            </a:r>
            <a:r>
              <a:rPr lang="ar-IQ" sz="4400" dirty="0" smtClean="0">
                <a:cs typeface="me_quran" pitchFamily="18" charset="-78"/>
              </a:rPr>
              <a:t>عَنَّا</a:t>
            </a:r>
            <a:endParaRPr lang="en-US" sz="4400" dirty="0">
              <a:cs typeface="me_quran" pitchFamily="18" charset="-78"/>
            </a:endParaRPr>
          </a:p>
        </p:txBody>
      </p:sp>
      <p:sp>
        <p:nvSpPr>
          <p:cNvPr id="4" name="Content Placeholder 2"/>
          <p:cNvSpPr txBox="1">
            <a:spLocks/>
          </p:cNvSpPr>
          <p:nvPr/>
        </p:nvSpPr>
        <p:spPr>
          <a:xfrm>
            <a:off x="1100665" y="2895600"/>
            <a:ext cx="7281335" cy="2336799"/>
          </a:xfrm>
          <a:prstGeom prst="rect">
            <a:avLst/>
          </a:prstGeom>
        </p:spPr>
        <p:txBody>
          <a:bodyPr vert="horz" lIns="91440" tIns="45720" rIns="91440" bIns="45720" rtlCol="0" anchor="t">
            <a:normAutofit fontScale="77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May I be your ransom, O you who have been hidden [from our eyes] yet are never absent from our [hearts]! May I be your ransom, O you who are far [from our sight], while [your kind hand is] not far from us!</a:t>
            </a:r>
          </a:p>
        </p:txBody>
      </p:sp>
    </p:spTree>
    <p:extLst>
      <p:ext uri="{BB962C8B-B14F-4D97-AF65-F5344CB8AC3E}">
        <p14:creationId xmlns:p14="http://schemas.microsoft.com/office/powerpoint/2010/main" xmlns="" val="583079977"/>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fontScale="70000" lnSpcReduction="20000"/>
          </a:bodyPr>
          <a:lstStyle/>
          <a:p>
            <a:pPr marL="0" indent="0" algn="ctr" rtl="1">
              <a:lnSpc>
                <a:spcPct val="170000"/>
              </a:lnSpc>
              <a:buNone/>
            </a:pPr>
            <a:r>
              <a:rPr lang="ar-IQ" sz="4400" dirty="0">
                <a:cs typeface="me_quran" pitchFamily="18" charset="-78"/>
              </a:rPr>
              <a:t>بِنَفْسِي أَنْتَ أُمْنِيَّةَ شَائِقٍ يَتَمَنَّى مِنْ مُؤْمِنٍ وَمُؤْمِنَةٍ ذَكَرا فَحَنَّا، بِنَفْسِي أَنْتَ مِنْ عَقِيدِ عِزٍّ لا </a:t>
            </a:r>
            <a:r>
              <a:rPr lang="ar-IQ" sz="4400" dirty="0" smtClean="0">
                <a:cs typeface="me_quran" pitchFamily="18" charset="-78"/>
              </a:rPr>
              <a:t>يُسَامَى</a:t>
            </a:r>
            <a:endParaRPr lang="en-US" sz="4400" dirty="0">
              <a:cs typeface="me_quran" pitchFamily="18" charset="-78"/>
            </a:endParaRPr>
          </a:p>
        </p:txBody>
      </p:sp>
      <p:sp>
        <p:nvSpPr>
          <p:cNvPr id="4" name="Content Placeholder 2"/>
          <p:cNvSpPr txBox="1">
            <a:spLocks/>
          </p:cNvSpPr>
          <p:nvPr/>
        </p:nvSpPr>
        <p:spPr>
          <a:xfrm>
            <a:off x="1100665" y="2895600"/>
            <a:ext cx="7281335" cy="2336799"/>
          </a:xfrm>
          <a:prstGeom prst="rect">
            <a:avLst/>
          </a:prstGeom>
        </p:spPr>
        <p:txBody>
          <a:bodyPr vert="horz" lIns="91440" tIns="45720" rIns="91440" bIns="45720" rtlCol="0" anchor="t">
            <a:normAutofit fontScale="77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May I be your ransom, O aspiration of believing men and women who yearn for you, who upon remembering you, heave a sigh [of longing to see you]! May I be your ransom, O you who have unsurpassed dignity!</a:t>
            </a:r>
          </a:p>
        </p:txBody>
      </p:sp>
    </p:spTree>
    <p:extLst>
      <p:ext uri="{BB962C8B-B14F-4D97-AF65-F5344CB8AC3E}">
        <p14:creationId xmlns:p14="http://schemas.microsoft.com/office/powerpoint/2010/main" xmlns="" val="583079977"/>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fontScale="70000" lnSpcReduction="20000"/>
          </a:bodyPr>
          <a:lstStyle/>
          <a:p>
            <a:pPr marL="0" indent="0" algn="ctr" rtl="1">
              <a:lnSpc>
                <a:spcPct val="170000"/>
              </a:lnSpc>
              <a:buNone/>
            </a:pPr>
            <a:r>
              <a:rPr lang="ar-IQ" sz="4400" dirty="0">
                <a:cs typeface="me_quran" pitchFamily="18" charset="-78"/>
              </a:rPr>
              <a:t>بنَفْسِي أَنْتَ مِنْ أَثِيلِ مَجْدٍ لا يُجَارَى‏، بِنَفْسِي أَنْتَ مِنْ تِلادِ نِعَمٍ لا تُضَاهَى،  بِنَفْسِي أَنْتَ مِنْ نَصِيفِ شَرَفٍ لا </a:t>
            </a:r>
            <a:r>
              <a:rPr lang="ar-IQ" sz="4400" dirty="0" smtClean="0">
                <a:cs typeface="me_quran" pitchFamily="18" charset="-78"/>
              </a:rPr>
              <a:t>يُسَاوَى</a:t>
            </a:r>
            <a:endParaRPr lang="en-US" sz="4400" dirty="0">
              <a:cs typeface="me_quran" pitchFamily="18" charset="-78"/>
            </a:endParaRPr>
          </a:p>
        </p:txBody>
      </p:sp>
      <p:sp>
        <p:nvSpPr>
          <p:cNvPr id="4" name="Content Placeholder 2"/>
          <p:cNvSpPr txBox="1">
            <a:spLocks/>
          </p:cNvSpPr>
          <p:nvPr/>
        </p:nvSpPr>
        <p:spPr>
          <a:xfrm>
            <a:off x="1100665" y="2895600"/>
            <a:ext cx="7281335" cy="2336799"/>
          </a:xfrm>
          <a:prstGeom prst="rect">
            <a:avLst/>
          </a:prstGeom>
        </p:spPr>
        <p:txBody>
          <a:bodyPr vert="horz" lIns="91440" tIns="45720" rIns="91440" bIns="45720" rtlCol="0" anchor="t">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2400" dirty="0">
                <a:latin typeface="OI-Beyrut" pitchFamily="2" charset="0"/>
              </a:rPr>
              <a:t>May I be your ransom, O you whose unparalleled glory runs deep! May I be your ransom, O you who are one of the age-old blessings [of divine guides] who are unmatched! </a:t>
            </a:r>
            <a:r>
              <a:rPr lang="en-US" sz="2400" dirty="0" smtClean="0">
                <a:latin typeface="OI-Beyrut" pitchFamily="2" charset="0"/>
              </a:rPr>
              <a:t>May </a:t>
            </a:r>
            <a:r>
              <a:rPr lang="en-US" sz="2400" dirty="0">
                <a:latin typeface="OI-Beyrut" pitchFamily="2" charset="0"/>
              </a:rPr>
              <a:t>I be your ransom, O you who possess half of all honor and are inimitable!</a:t>
            </a:r>
          </a:p>
        </p:txBody>
      </p:sp>
    </p:spTree>
    <p:extLst>
      <p:ext uri="{BB962C8B-B14F-4D97-AF65-F5344CB8AC3E}">
        <p14:creationId xmlns:p14="http://schemas.microsoft.com/office/powerpoint/2010/main" xmlns="" val="583079977"/>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60000"/>
              </a:lnSpc>
              <a:buNone/>
            </a:pPr>
            <a:r>
              <a:rPr lang="ar-IQ" sz="4400" dirty="0">
                <a:cs typeface="me_quran" pitchFamily="18" charset="-78"/>
              </a:rPr>
              <a:t>إِلَى مَتَى أَحَارُ فِيكَ يَا مَوْلايَ وَإِلَى مَتَى؟ وَأَيَّ خِطَابٍ أَصِفُ فِيكَ وَأَيَّ نَجْوَى؟</a:t>
            </a:r>
            <a:endParaRPr lang="en-US" sz="4400" dirty="0">
              <a:cs typeface="me_quran" pitchFamily="18" charset="-78"/>
            </a:endParaRPr>
          </a:p>
        </p:txBody>
      </p:sp>
      <p:sp>
        <p:nvSpPr>
          <p:cNvPr id="4" name="Content Placeholder 2"/>
          <p:cNvSpPr txBox="1">
            <a:spLocks/>
          </p:cNvSpPr>
          <p:nvPr/>
        </p:nvSpPr>
        <p:spPr>
          <a:xfrm>
            <a:off x="1100665" y="2895600"/>
            <a:ext cx="7281335" cy="2336799"/>
          </a:xfrm>
          <a:prstGeom prst="rect">
            <a:avLst/>
          </a:prstGeom>
        </p:spPr>
        <p:txBody>
          <a:bodyPr vert="horz" lIns="91440" tIns="45720" rIns="91440" bIns="45720" rtlCol="0" anchor="t">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2800" dirty="0">
                <a:latin typeface="OI-Beyrut" pitchFamily="2" charset="0"/>
              </a:rPr>
              <a:t>Until when must I [search and] remain baffled at [not finding] you, Master, until when? [With] what words must I cry out and what must I </a:t>
            </a:r>
            <a:r>
              <a:rPr lang="en-US" sz="2800" dirty="0" smtClean="0">
                <a:latin typeface="OI-Beyrut" pitchFamily="2" charset="0"/>
              </a:rPr>
              <a:t>	whisper </a:t>
            </a:r>
            <a:r>
              <a:rPr lang="en-US" sz="2800" dirty="0">
                <a:latin typeface="OI-Beyrut" pitchFamily="2" charset="0"/>
              </a:rPr>
              <a:t>[to ask God] about </a:t>
            </a:r>
            <a:r>
              <a:rPr lang="en-US" sz="2800" dirty="0" smtClean="0">
                <a:latin typeface="OI-Beyrut" pitchFamily="2" charset="0"/>
              </a:rPr>
              <a:t>you </a:t>
            </a:r>
            <a:r>
              <a:rPr lang="en-US" sz="2800" dirty="0">
                <a:latin typeface="OI-Beyrut" pitchFamily="2" charset="0"/>
              </a:rPr>
              <a:t>[so that he hastens your return]?</a:t>
            </a:r>
          </a:p>
        </p:txBody>
      </p:sp>
    </p:spTree>
    <p:extLst>
      <p:ext uri="{BB962C8B-B14F-4D97-AF65-F5344CB8AC3E}">
        <p14:creationId xmlns:p14="http://schemas.microsoft.com/office/powerpoint/2010/main" xmlns="" val="583079977"/>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50000"/>
              </a:lnSpc>
              <a:buNone/>
            </a:pPr>
            <a:r>
              <a:rPr lang="ar-IQ" sz="4400" dirty="0">
                <a:cs typeface="me_quran" pitchFamily="18" charset="-78"/>
              </a:rPr>
              <a:t>عَزِيزٌ عَلَيَّ أَنْ أُجَابَ دُونَكَ </a:t>
            </a:r>
            <a:r>
              <a:rPr lang="ar-IQ" sz="4400" dirty="0" smtClean="0">
                <a:cs typeface="me_quran" pitchFamily="18" charset="-78"/>
              </a:rPr>
              <a:t>وَأُنَاغَى</a:t>
            </a:r>
            <a:endParaRPr lang="en-US" sz="4400" dirty="0">
              <a:cs typeface="me_quran" pitchFamily="18" charset="-78"/>
            </a:endParaRPr>
          </a:p>
        </p:txBody>
      </p:sp>
      <p:sp>
        <p:nvSpPr>
          <p:cNvPr id="4" name="Content Placeholder 2"/>
          <p:cNvSpPr txBox="1">
            <a:spLocks/>
          </p:cNvSpPr>
          <p:nvPr/>
        </p:nvSpPr>
        <p:spPr>
          <a:xfrm>
            <a:off x="1100665" y="2895600"/>
            <a:ext cx="7281335" cy="2336799"/>
          </a:xfrm>
          <a:prstGeom prst="rect">
            <a:avLst/>
          </a:prstGeom>
        </p:spPr>
        <p:txBody>
          <a:bodyPr vert="horz" lIns="91440" tIns="45720" rIns="91440" bIns="45720" rtlCol="0" anchor="t">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It pains me that I receive every answer except [news of] you [returning], and I am [merely] consoled [for your continued absence</a:t>
            </a:r>
            <a:r>
              <a:rPr lang="en-US" sz="3600" dirty="0" smtClean="0">
                <a:latin typeface="OI-Beyrut" pitchFamily="2" charset="0"/>
              </a:rPr>
              <a:t>]</a:t>
            </a:r>
            <a:endParaRPr lang="en-US" sz="3600" dirty="0">
              <a:latin typeface="OI-Beyrut" pitchFamily="2" charset="0"/>
            </a:endParaRPr>
          </a:p>
        </p:txBody>
      </p:sp>
    </p:spTree>
    <p:extLst>
      <p:ext uri="{BB962C8B-B14F-4D97-AF65-F5344CB8AC3E}">
        <p14:creationId xmlns:p14="http://schemas.microsoft.com/office/powerpoint/2010/main" xmlns="" val="583079977"/>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50000"/>
              </a:lnSpc>
              <a:buNone/>
            </a:pPr>
            <a:r>
              <a:rPr lang="ar-IQ" sz="4400" dirty="0">
                <a:cs typeface="me_quran" pitchFamily="18" charset="-78"/>
              </a:rPr>
              <a:t>عَزِيزٌ عَلَيَّ أَنْ أَبْكِيَكَ وَيَخْذُلُكَ </a:t>
            </a:r>
            <a:r>
              <a:rPr lang="ar-IQ" sz="4400" dirty="0" smtClean="0">
                <a:cs typeface="me_quran" pitchFamily="18" charset="-78"/>
              </a:rPr>
              <a:t>الْوَرَى</a:t>
            </a:r>
            <a:endParaRPr lang="en-US" sz="4400" dirty="0">
              <a:cs typeface="me_quran" pitchFamily="18" charset="-78"/>
            </a:endParaRPr>
          </a:p>
        </p:txBody>
      </p:sp>
      <p:sp>
        <p:nvSpPr>
          <p:cNvPr id="4" name="Content Placeholder 2"/>
          <p:cNvSpPr txBox="1">
            <a:spLocks/>
          </p:cNvSpPr>
          <p:nvPr/>
        </p:nvSpPr>
        <p:spPr>
          <a:xfrm>
            <a:off x="1100665" y="2895600"/>
            <a:ext cx="7281335" cy="2336799"/>
          </a:xfrm>
          <a:prstGeom prst="rect">
            <a:avLst/>
          </a:prstGeom>
        </p:spPr>
        <p:txBody>
          <a:bodyPr vert="horz" lIns="91440" tIns="45720" rIns="91440" bIns="45720" rtlCol="0" anchor="t">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It pains me that I should cry for you while [most of] humanity deserts </a:t>
            </a:r>
            <a:r>
              <a:rPr lang="en-US" sz="3600" dirty="0" smtClean="0">
                <a:latin typeface="OI-Beyrut" pitchFamily="2" charset="0"/>
              </a:rPr>
              <a:t>you</a:t>
            </a:r>
            <a:endParaRPr lang="en-US" sz="3600" dirty="0">
              <a:latin typeface="OI-Beyrut" pitchFamily="2" charset="0"/>
            </a:endParaRPr>
          </a:p>
        </p:txBody>
      </p:sp>
    </p:spTree>
    <p:extLst>
      <p:ext uri="{BB962C8B-B14F-4D97-AF65-F5344CB8AC3E}">
        <p14:creationId xmlns:p14="http://schemas.microsoft.com/office/powerpoint/2010/main" xmlns="" val="583079977"/>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fontScale="85000" lnSpcReduction="10000"/>
          </a:bodyPr>
          <a:lstStyle/>
          <a:p>
            <a:pPr marL="0" indent="0" algn="ctr" rtl="1">
              <a:lnSpc>
                <a:spcPct val="160000"/>
              </a:lnSpc>
              <a:buNone/>
            </a:pPr>
            <a:r>
              <a:rPr lang="ar-IQ" sz="4400" dirty="0">
                <a:cs typeface="me_quran" pitchFamily="18" charset="-78"/>
              </a:rPr>
              <a:t>عَزِيزٌ عَلَيَّ أَنْ يَجْرِيَ عَلَيْكَ دُونَهُمْ مَا جَرَى، هَلْ مِنْ مُعِينٍ فَأُطِيلَ مَعَهُ الْعَوِيلَ وَالْبُكَاءَ؟</a:t>
            </a:r>
            <a:endParaRPr lang="en-US" sz="4400" dirty="0">
              <a:cs typeface="me_quran" pitchFamily="18" charset="-78"/>
            </a:endParaRPr>
          </a:p>
        </p:txBody>
      </p:sp>
      <p:sp>
        <p:nvSpPr>
          <p:cNvPr id="4" name="Content Placeholder 2"/>
          <p:cNvSpPr txBox="1">
            <a:spLocks/>
          </p:cNvSpPr>
          <p:nvPr/>
        </p:nvSpPr>
        <p:spPr>
          <a:xfrm>
            <a:off x="1100665" y="2895600"/>
            <a:ext cx="7281335" cy="2336799"/>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2800" dirty="0">
                <a:latin typeface="OI-Beyrut" pitchFamily="2" charset="0"/>
              </a:rPr>
              <a:t>It pains me that you should be afflicted by such hardships rather than they [who caused you these hardships by deserting you], Is there </a:t>
            </a:r>
            <a:r>
              <a:rPr lang="en-US" sz="2800" dirty="0" smtClean="0">
                <a:latin typeface="OI-Beyrut" pitchFamily="2" charset="0"/>
              </a:rPr>
              <a:t>	anyone </a:t>
            </a:r>
            <a:r>
              <a:rPr lang="en-US" sz="2800" dirty="0">
                <a:latin typeface="OI-Beyrut" pitchFamily="2" charset="0"/>
              </a:rPr>
              <a:t>who will help me to prolong my sobs and cries [for you]?</a:t>
            </a:r>
          </a:p>
        </p:txBody>
      </p:sp>
    </p:spTree>
    <p:extLst>
      <p:ext uri="{BB962C8B-B14F-4D97-AF65-F5344CB8AC3E}">
        <p14:creationId xmlns:p14="http://schemas.microsoft.com/office/powerpoint/2010/main" xmlns="" val="583079977"/>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fontScale="85000" lnSpcReduction="10000"/>
          </a:bodyPr>
          <a:lstStyle/>
          <a:p>
            <a:pPr marL="0" indent="0" algn="ctr" rtl="1">
              <a:lnSpc>
                <a:spcPct val="160000"/>
              </a:lnSpc>
              <a:buNone/>
            </a:pPr>
            <a:r>
              <a:rPr lang="ar-IQ" sz="4400" dirty="0">
                <a:cs typeface="me_quran" pitchFamily="18" charset="-78"/>
              </a:rPr>
              <a:t>هَلْ مِنْ جَزُوعٍ فَأُسَاعِدَ جَزَعَهُ إِذَا خَلا؟ هَلْ قَذِيَتْ عَيْنٌ فَسَاعَدَتْهَا عَيْنِي عَلَى الْقَذَى</a:t>
            </a:r>
            <a:r>
              <a:rPr lang="ar-IQ" sz="4400" dirty="0" smtClean="0">
                <a:cs typeface="me_quran" pitchFamily="18" charset="-78"/>
              </a:rPr>
              <a:t>؟</a:t>
            </a:r>
            <a:endParaRPr lang="en-US" sz="4400" dirty="0">
              <a:cs typeface="me_quran" pitchFamily="18" charset="-78"/>
            </a:endParaRPr>
          </a:p>
        </p:txBody>
      </p:sp>
      <p:sp>
        <p:nvSpPr>
          <p:cNvPr id="4" name="Content Placeholder 2"/>
          <p:cNvSpPr txBox="1">
            <a:spLocks/>
          </p:cNvSpPr>
          <p:nvPr/>
        </p:nvSpPr>
        <p:spPr>
          <a:xfrm>
            <a:off x="1100665" y="2895600"/>
            <a:ext cx="7281335" cy="2336799"/>
          </a:xfrm>
          <a:prstGeom prst="rect">
            <a:avLst/>
          </a:prstGeom>
        </p:spPr>
        <p:txBody>
          <a:bodyPr vert="horz" lIns="91440" tIns="45720" rIns="91440" bIns="45720" rtlCol="0" anchor="t">
            <a:normAutofit fontScale="77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Is there anyone overwhelmed with grief in whose grief I may share when he finds himself alone? Is there [anyone whose] eyes cannot bear his grief so that my eyes may come to their aid [to relieve them of some of their burden]?</a:t>
            </a:r>
          </a:p>
        </p:txBody>
      </p:sp>
    </p:spTree>
    <p:extLst>
      <p:ext uri="{BB962C8B-B14F-4D97-AF65-F5344CB8AC3E}">
        <p14:creationId xmlns:p14="http://schemas.microsoft.com/office/powerpoint/2010/main" xmlns="" val="583079977"/>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50000"/>
              </a:lnSpc>
              <a:buNone/>
            </a:pPr>
            <a:r>
              <a:rPr lang="ar-IQ" sz="4400" dirty="0">
                <a:cs typeface="me_quran" pitchFamily="18" charset="-78"/>
              </a:rPr>
              <a:t>هَلْ إِلَيْكَ يَا ابْنَ أَحْمَدَ سَبِيلٌ فَتُلْقَى؟ هَلْ يَتَّصِلُ يَوْمُنَا مِنْكَ بِغَدِهِ فَنَحْظَى؟</a:t>
            </a:r>
            <a:endParaRPr lang="en-US" sz="4400" dirty="0">
              <a:cs typeface="me_quran" pitchFamily="18" charset="-78"/>
            </a:endParaRPr>
          </a:p>
        </p:txBody>
      </p:sp>
      <p:sp>
        <p:nvSpPr>
          <p:cNvPr id="4" name="Content Placeholder 2"/>
          <p:cNvSpPr txBox="1">
            <a:spLocks/>
          </p:cNvSpPr>
          <p:nvPr/>
        </p:nvSpPr>
        <p:spPr>
          <a:xfrm>
            <a:off x="1100665" y="2895600"/>
            <a:ext cx="7281335" cy="2336799"/>
          </a:xfrm>
          <a:prstGeom prst="rect">
            <a:avLst/>
          </a:prstGeom>
        </p:spPr>
        <p:txBody>
          <a:bodyPr vert="horz" lIns="91440" tIns="45720" rIns="91440" bIns="45720" rtlCol="0" anchor="t">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dirty="0">
                <a:latin typeface="OI-Beyrut" pitchFamily="2" charset="0"/>
              </a:rPr>
              <a:t>Is there a way to meet you, O son of </a:t>
            </a:r>
            <a:r>
              <a:rPr lang="en-US" dirty="0" err="1">
                <a:latin typeface="OI-Beyrut" pitchFamily="2" charset="0"/>
              </a:rPr>
              <a:t>AÎmad</a:t>
            </a:r>
            <a:r>
              <a:rPr lang="en-US" dirty="0">
                <a:latin typeface="OI-Beyrut" pitchFamily="2" charset="0"/>
              </a:rPr>
              <a:t>? Will our current separation from you ever end, so that we may [meet </a:t>
            </a:r>
            <a:r>
              <a:rPr lang="en-US" dirty="0" smtClean="0">
                <a:latin typeface="OI-Beyrut" pitchFamily="2" charset="0"/>
              </a:rPr>
              <a:t>you 	and</a:t>
            </a:r>
            <a:r>
              <a:rPr lang="en-US" dirty="0">
                <a:latin typeface="OI-Beyrut" pitchFamily="2" charset="0"/>
              </a:rPr>
              <a:t>] benefit [from seeing you]?</a:t>
            </a:r>
          </a:p>
        </p:txBody>
      </p:sp>
    </p:spTree>
    <p:extLst>
      <p:ext uri="{BB962C8B-B14F-4D97-AF65-F5344CB8AC3E}">
        <p14:creationId xmlns:p14="http://schemas.microsoft.com/office/powerpoint/2010/main" xmlns="" val="5830799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50000"/>
              </a:lnSpc>
              <a:buNone/>
            </a:pPr>
            <a:r>
              <a:rPr lang="ar-IQ" sz="4400" dirty="0">
                <a:cs typeface="me_quran" pitchFamily="18" charset="-78"/>
              </a:rPr>
              <a:t>وَأَهْبَطْتَ عَلَيْهِمْ مَلائِكَتَكَ،  وَكَرَّمْتَهُمْ بِوَحْيِكَ،  وَرَفَدْتَهُمْ </a:t>
            </a:r>
            <a:r>
              <a:rPr lang="ar-IQ" sz="4400" dirty="0" smtClean="0">
                <a:cs typeface="me_quran" pitchFamily="18" charset="-78"/>
              </a:rPr>
              <a:t>بِعِلْمِكَ</a:t>
            </a:r>
            <a:endParaRPr lang="en-US" sz="4400" dirty="0">
              <a:cs typeface="me_quran" pitchFamily="18" charset="-78"/>
            </a:endParaRPr>
          </a:p>
        </p:txBody>
      </p:sp>
      <p:sp>
        <p:nvSpPr>
          <p:cNvPr id="4" name="Content Placeholder 2"/>
          <p:cNvSpPr txBox="1">
            <a:spLocks/>
          </p:cNvSpPr>
          <p:nvPr/>
        </p:nvSpPr>
        <p:spPr>
          <a:xfrm>
            <a:off x="1100665" y="2819400"/>
            <a:ext cx="7281335" cy="2412999"/>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You sent down your angels upon these friends, honored them with </a:t>
            </a:r>
            <a:r>
              <a:rPr lang="en-US" sz="3600" dirty="0" smtClean="0">
                <a:latin typeface="OI-Beyrut" pitchFamily="2" charset="0"/>
              </a:rPr>
              <a:t>	your </a:t>
            </a:r>
            <a:r>
              <a:rPr lang="en-US" sz="3600" dirty="0">
                <a:latin typeface="OI-Beyrut" pitchFamily="2" charset="0"/>
              </a:rPr>
              <a:t>revelation, and aided them </a:t>
            </a:r>
            <a:r>
              <a:rPr lang="en-US" sz="3600" dirty="0" smtClean="0">
                <a:latin typeface="OI-Beyrut" pitchFamily="2" charset="0"/>
              </a:rPr>
              <a:t>  	through </a:t>
            </a:r>
            <a:r>
              <a:rPr lang="en-US" sz="3600" dirty="0">
                <a:latin typeface="OI-Beyrut" pitchFamily="2" charset="0"/>
              </a:rPr>
              <a:t>your </a:t>
            </a:r>
            <a:r>
              <a:rPr lang="en-US" sz="3600" dirty="0" smtClean="0">
                <a:latin typeface="OI-Beyrut" pitchFamily="2" charset="0"/>
              </a:rPr>
              <a:t>knowledge</a:t>
            </a:r>
            <a:endParaRPr lang="en-US" sz="3600" dirty="0">
              <a:latin typeface="OI-Beyrut" pitchFamily="2" charset="0"/>
            </a:endParaRPr>
          </a:p>
        </p:txBody>
      </p:sp>
    </p:spTree>
    <p:extLst>
      <p:ext uri="{BB962C8B-B14F-4D97-AF65-F5344CB8AC3E}">
        <p14:creationId xmlns:p14="http://schemas.microsoft.com/office/powerpoint/2010/main" xmlns="" val="2419350874"/>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50000"/>
              </a:lnSpc>
              <a:buNone/>
            </a:pPr>
            <a:r>
              <a:rPr lang="ar-IQ" sz="4400" dirty="0">
                <a:cs typeface="me_quran" pitchFamily="18" charset="-78"/>
              </a:rPr>
              <a:t>مَتَى نَرِدُ مَنَاهِلَكَ الرَّوِيَّةَ فَنَرْوَى؟ مَتَى نَنْقَعُ مِنْ عَذْبِ مَائِكَ فَقَدْ طَالَ الصَّدَى؟</a:t>
            </a:r>
            <a:endParaRPr lang="en-US" sz="4400" dirty="0">
              <a:cs typeface="me_quran" pitchFamily="18" charset="-78"/>
            </a:endParaRPr>
          </a:p>
        </p:txBody>
      </p:sp>
      <p:sp>
        <p:nvSpPr>
          <p:cNvPr id="4" name="Content Placeholder 2"/>
          <p:cNvSpPr txBox="1">
            <a:spLocks/>
          </p:cNvSpPr>
          <p:nvPr/>
        </p:nvSpPr>
        <p:spPr>
          <a:xfrm>
            <a:off x="1100665" y="2895600"/>
            <a:ext cx="7281335" cy="2336799"/>
          </a:xfrm>
          <a:prstGeom prst="rect">
            <a:avLst/>
          </a:prstGeom>
        </p:spPr>
        <p:txBody>
          <a:bodyPr vert="horz" lIns="91440" tIns="45720" rIns="91440" bIns="45720" rtlCol="0" anchor="t">
            <a:normAutofit fontScale="9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When shall we approach your thirst-quenching watering hole and be sated? When shall we quench ourselves on your </a:t>
            </a:r>
            <a:r>
              <a:rPr lang="en-US" sz="3600" dirty="0" smtClean="0">
                <a:latin typeface="OI-Beyrut" pitchFamily="2" charset="0"/>
              </a:rPr>
              <a:t>	fresh </a:t>
            </a:r>
            <a:r>
              <a:rPr lang="en-US" sz="3600" dirty="0">
                <a:latin typeface="OI-Beyrut" pitchFamily="2" charset="0"/>
              </a:rPr>
              <a:t>water, for our tongues have long been parched?</a:t>
            </a:r>
          </a:p>
        </p:txBody>
      </p:sp>
    </p:spTree>
    <p:extLst>
      <p:ext uri="{BB962C8B-B14F-4D97-AF65-F5344CB8AC3E}">
        <p14:creationId xmlns:p14="http://schemas.microsoft.com/office/powerpoint/2010/main" xmlns="" val="583079977"/>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fontScale="92500"/>
          </a:bodyPr>
          <a:lstStyle/>
          <a:p>
            <a:pPr marL="0" indent="0" algn="ctr" rtl="1">
              <a:lnSpc>
                <a:spcPct val="150000"/>
              </a:lnSpc>
              <a:buNone/>
            </a:pPr>
            <a:r>
              <a:rPr lang="ar-IQ" sz="4400" dirty="0">
                <a:cs typeface="me_quran" pitchFamily="18" charset="-78"/>
              </a:rPr>
              <a:t>مَتَى نُغَادِيكَ وَنُرَاوِحُكَ فَنَقِرَّ عَيْناً، مَتَى تُرَانَا نَرَاكَ وَقَدْ نَـشَرْتَ لِوَاءَ النَّصْرِ تُرَى؟</a:t>
            </a:r>
            <a:endParaRPr lang="en-US" sz="4400" dirty="0">
              <a:cs typeface="me_quran" pitchFamily="18" charset="-78"/>
            </a:endParaRPr>
          </a:p>
        </p:txBody>
      </p:sp>
      <p:sp>
        <p:nvSpPr>
          <p:cNvPr id="4" name="Content Placeholder 2"/>
          <p:cNvSpPr txBox="1">
            <a:spLocks/>
          </p:cNvSpPr>
          <p:nvPr/>
        </p:nvSpPr>
        <p:spPr>
          <a:xfrm>
            <a:off x="1100665" y="2895600"/>
            <a:ext cx="7281335" cy="2336799"/>
          </a:xfrm>
          <a:prstGeom prst="rect">
            <a:avLst/>
          </a:prstGeom>
        </p:spPr>
        <p:txBody>
          <a:bodyPr vert="horz" lIns="91440" tIns="45720" rIns="91440" bIns="45720" rtlCol="0" anchor="t">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When shall we [be able to] visit you in the morning and evening [as we please] and thus find delight?</a:t>
            </a:r>
          </a:p>
        </p:txBody>
      </p:sp>
    </p:spTree>
    <p:extLst>
      <p:ext uri="{BB962C8B-B14F-4D97-AF65-F5344CB8AC3E}">
        <p14:creationId xmlns:p14="http://schemas.microsoft.com/office/powerpoint/2010/main" xmlns="" val="583079977"/>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50000"/>
              </a:lnSpc>
              <a:buNone/>
            </a:pPr>
            <a:r>
              <a:rPr lang="ar-IQ" sz="4400" dirty="0">
                <a:cs typeface="me_quran" pitchFamily="18" charset="-78"/>
              </a:rPr>
              <a:t>أَ تُرَانَا نَحُفُّ بِكَ وَأَنْتَ تَؤُمُّ الْمَلَأَ؟</a:t>
            </a:r>
            <a:endParaRPr lang="en-US" sz="4400" dirty="0">
              <a:cs typeface="me_quran" pitchFamily="18" charset="-78"/>
            </a:endParaRPr>
          </a:p>
        </p:txBody>
      </p:sp>
      <p:sp>
        <p:nvSpPr>
          <p:cNvPr id="4" name="Content Placeholder 2"/>
          <p:cNvSpPr txBox="1">
            <a:spLocks/>
          </p:cNvSpPr>
          <p:nvPr/>
        </p:nvSpPr>
        <p:spPr>
          <a:xfrm>
            <a:off x="1100665" y="2895600"/>
            <a:ext cx="7281335" cy="2336799"/>
          </a:xfrm>
          <a:prstGeom prst="rect">
            <a:avLst/>
          </a:prstGeom>
        </p:spPr>
        <p:txBody>
          <a:bodyPr vert="horz" lIns="91440" tIns="45720" rIns="91440" bIns="45720" rtlCol="0" anchor="t">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When do you suspect we shall see you with the Banner of [God’s] Aid unfurled?</a:t>
            </a:r>
          </a:p>
        </p:txBody>
      </p:sp>
    </p:spTree>
    <p:extLst>
      <p:ext uri="{BB962C8B-B14F-4D97-AF65-F5344CB8AC3E}">
        <p14:creationId xmlns:p14="http://schemas.microsoft.com/office/powerpoint/2010/main" xmlns="" val="583079977"/>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fontScale="85000" lnSpcReduction="10000"/>
          </a:bodyPr>
          <a:lstStyle/>
          <a:p>
            <a:pPr marL="0" indent="0" algn="ctr" rtl="1">
              <a:lnSpc>
                <a:spcPct val="160000"/>
              </a:lnSpc>
              <a:buNone/>
            </a:pPr>
            <a:r>
              <a:rPr lang="ar-IQ" sz="4400" dirty="0">
                <a:cs typeface="me_quran" pitchFamily="18" charset="-78"/>
              </a:rPr>
              <a:t>وَقَدْ مَلَأْتَ الْأَرْضَ عَدْلاً وَأَذَقْتَ أَعْدَاءَكَ هَوَاناً وَعِقَاباً،  وَأَبَرْتَ الْعُتَاةَ وَجَحَدَةَ الْحَقِّ</a:t>
            </a:r>
            <a:endParaRPr lang="en-US" sz="4400" dirty="0">
              <a:cs typeface="me_quran" pitchFamily="18" charset="-78"/>
            </a:endParaRPr>
          </a:p>
        </p:txBody>
      </p:sp>
      <p:sp>
        <p:nvSpPr>
          <p:cNvPr id="4" name="Content Placeholder 2"/>
          <p:cNvSpPr txBox="1">
            <a:spLocks/>
          </p:cNvSpPr>
          <p:nvPr/>
        </p:nvSpPr>
        <p:spPr>
          <a:xfrm>
            <a:off x="1100665" y="2895600"/>
            <a:ext cx="7281335" cy="2336799"/>
          </a:xfrm>
          <a:prstGeom prst="rect">
            <a:avLst/>
          </a:prstGeom>
        </p:spPr>
        <p:txBody>
          <a:bodyPr vert="horz" lIns="91440" tIns="45720" rIns="91440" bIns="45720" rtlCol="0" anchor="t">
            <a:normAutofit fontScale="77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Do you suspect that we may gather around you [as your intimate companions] when you will have become the leader of [today’s] leaders, filled the world with justice, made your enemies taste disgrace and chastisement</a:t>
            </a:r>
          </a:p>
        </p:txBody>
      </p:sp>
    </p:spTree>
    <p:extLst>
      <p:ext uri="{BB962C8B-B14F-4D97-AF65-F5344CB8AC3E}">
        <p14:creationId xmlns:p14="http://schemas.microsoft.com/office/powerpoint/2010/main" xmlns="" val="583079977"/>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50000"/>
              </a:lnSpc>
              <a:buNone/>
            </a:pPr>
            <a:r>
              <a:rPr lang="ar-IQ" sz="4400" dirty="0">
                <a:cs typeface="me_quran" pitchFamily="18" charset="-78"/>
              </a:rPr>
              <a:t>وَقَطَعْتَ دَابِرَ الْمُتَكَبِّرِينَ،  وَاجْتَثَثْتَ أُصُولَ الظَّالِمِينَ،</a:t>
            </a:r>
            <a:endParaRPr lang="en-US" sz="4400" dirty="0">
              <a:cs typeface="me_quran" pitchFamily="18" charset="-78"/>
            </a:endParaRPr>
          </a:p>
        </p:txBody>
      </p:sp>
      <p:sp>
        <p:nvSpPr>
          <p:cNvPr id="4" name="Content Placeholder 2"/>
          <p:cNvSpPr txBox="1">
            <a:spLocks/>
          </p:cNvSpPr>
          <p:nvPr/>
        </p:nvSpPr>
        <p:spPr>
          <a:xfrm>
            <a:off x="1100665" y="2895600"/>
            <a:ext cx="7281335" cy="2336799"/>
          </a:xfrm>
          <a:prstGeom prst="rect">
            <a:avLst/>
          </a:prstGeom>
        </p:spPr>
        <p:txBody>
          <a:bodyPr vert="horz" lIns="91440" tIns="45720" rIns="91440" bIns="45720" rtlCol="0" anchor="t">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eliminated those who defy truth, cut down the last of the arrogant, and uprooted the unjust</a:t>
            </a:r>
            <a:r>
              <a:rPr lang="en-US" sz="3600" dirty="0" smtClean="0">
                <a:latin typeface="OI-Beyrut" pitchFamily="2" charset="0"/>
              </a:rPr>
              <a:t>,</a:t>
            </a:r>
            <a:endParaRPr lang="en-US" sz="3600" dirty="0">
              <a:latin typeface="OI-Beyrut" pitchFamily="2" charset="0"/>
            </a:endParaRPr>
          </a:p>
        </p:txBody>
      </p:sp>
    </p:spTree>
    <p:extLst>
      <p:ext uri="{BB962C8B-B14F-4D97-AF65-F5344CB8AC3E}">
        <p14:creationId xmlns:p14="http://schemas.microsoft.com/office/powerpoint/2010/main" xmlns="" val="583079977"/>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50000"/>
              </a:lnSpc>
              <a:buNone/>
            </a:pPr>
            <a:r>
              <a:rPr lang="ar-IQ" sz="4400" dirty="0">
                <a:cs typeface="me_quran" pitchFamily="18" charset="-78"/>
              </a:rPr>
              <a:t>وَنَحْنُ نَقُولُ: الْحَمْدُ لِلَّهِ رَبِّ </a:t>
            </a:r>
            <a:r>
              <a:rPr lang="ar-IQ" sz="4400" dirty="0" smtClean="0">
                <a:cs typeface="me_quran" pitchFamily="18" charset="-78"/>
              </a:rPr>
              <a:t>الْعَالَمِينَ</a:t>
            </a:r>
            <a:endParaRPr lang="en-US" sz="4400" dirty="0">
              <a:cs typeface="me_quran" pitchFamily="18" charset="-78"/>
            </a:endParaRPr>
          </a:p>
        </p:txBody>
      </p:sp>
      <p:sp>
        <p:nvSpPr>
          <p:cNvPr id="4" name="Content Placeholder 2"/>
          <p:cNvSpPr txBox="1">
            <a:spLocks/>
          </p:cNvSpPr>
          <p:nvPr/>
        </p:nvSpPr>
        <p:spPr>
          <a:xfrm>
            <a:off x="1100665" y="2895600"/>
            <a:ext cx="7281335" cy="2336799"/>
          </a:xfrm>
          <a:prstGeom prst="rect">
            <a:avLst/>
          </a:prstGeom>
        </p:spPr>
        <p:txBody>
          <a:bodyPr vert="horz" lIns="91440" tIns="45720" rIns="91440" bIns="45720" rtlCol="0" anchor="t">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[Upon seeing all this] we shall say, “Praise is for God, Lord of all realms!”</a:t>
            </a:r>
          </a:p>
        </p:txBody>
      </p:sp>
    </p:spTree>
    <p:extLst>
      <p:ext uri="{BB962C8B-B14F-4D97-AF65-F5344CB8AC3E}">
        <p14:creationId xmlns:p14="http://schemas.microsoft.com/office/powerpoint/2010/main" xmlns="" val="583079977"/>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50000"/>
              </a:lnSpc>
              <a:buNone/>
            </a:pPr>
            <a:r>
              <a:rPr lang="ar-IQ" sz="4400" dirty="0">
                <a:cs typeface="me_quran" pitchFamily="18" charset="-78"/>
              </a:rPr>
              <a:t>اللَّهُمَّ أَنْتَ كَشَّافُ الْكَرْبِ وَالْبَلْوَى،  وَإِلَيْكَ أَسْتَعْدِي فَعِنْدَكَ الْعَدْوَى،</a:t>
            </a:r>
            <a:endParaRPr lang="en-US" sz="4400" dirty="0">
              <a:cs typeface="me_quran" pitchFamily="18" charset="-78"/>
            </a:endParaRPr>
          </a:p>
        </p:txBody>
      </p:sp>
      <p:sp>
        <p:nvSpPr>
          <p:cNvPr id="4" name="Content Placeholder 2"/>
          <p:cNvSpPr txBox="1">
            <a:spLocks/>
          </p:cNvSpPr>
          <p:nvPr/>
        </p:nvSpPr>
        <p:spPr>
          <a:xfrm>
            <a:off x="1100665" y="2895600"/>
            <a:ext cx="7281335" cy="2336799"/>
          </a:xfrm>
          <a:prstGeom prst="rect">
            <a:avLst/>
          </a:prstGeom>
        </p:spPr>
        <p:txBody>
          <a:bodyPr vert="horz" lIns="91440" tIns="45720" rIns="91440" bIns="45720" rtlCol="0" anchor="t">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O God! You alone [can] lift the shroud of grief and affliction, To you </a:t>
            </a:r>
            <a:r>
              <a:rPr lang="en-US" sz="3600" dirty="0" smtClean="0">
                <a:latin typeface="OI-Beyrut" pitchFamily="2" charset="0"/>
              </a:rPr>
              <a:t>	alone </a:t>
            </a:r>
            <a:r>
              <a:rPr lang="en-US" sz="3600" dirty="0">
                <a:latin typeface="OI-Beyrut" pitchFamily="2" charset="0"/>
              </a:rPr>
              <a:t>do I turn for aid, since aid is yours [to dispense],</a:t>
            </a:r>
          </a:p>
        </p:txBody>
      </p:sp>
    </p:spTree>
    <p:extLst>
      <p:ext uri="{BB962C8B-B14F-4D97-AF65-F5344CB8AC3E}">
        <p14:creationId xmlns:p14="http://schemas.microsoft.com/office/powerpoint/2010/main" xmlns="" val="583079977"/>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50000"/>
              </a:lnSpc>
              <a:buNone/>
            </a:pPr>
            <a:r>
              <a:rPr lang="ar-IQ" sz="4400" dirty="0">
                <a:cs typeface="me_quran" pitchFamily="18" charset="-78"/>
              </a:rPr>
              <a:t>وَأَنْتَ رَبُّ الْآخِرَةِ وَالْأُولَى‏،  فَأَغِثْ يَا غِيَاثَ الْمُسْتَغِيثِينَ عُبَيْدَكَ </a:t>
            </a:r>
            <a:r>
              <a:rPr lang="ar-IQ" sz="4400" dirty="0" smtClean="0">
                <a:cs typeface="me_quran" pitchFamily="18" charset="-78"/>
              </a:rPr>
              <a:t>الْمُبْتَلَى</a:t>
            </a:r>
            <a:endParaRPr lang="en-US" sz="4400" dirty="0">
              <a:cs typeface="me_quran" pitchFamily="18" charset="-78"/>
            </a:endParaRPr>
          </a:p>
        </p:txBody>
      </p:sp>
      <p:sp>
        <p:nvSpPr>
          <p:cNvPr id="4" name="Content Placeholder 2"/>
          <p:cNvSpPr txBox="1">
            <a:spLocks/>
          </p:cNvSpPr>
          <p:nvPr/>
        </p:nvSpPr>
        <p:spPr>
          <a:xfrm>
            <a:off x="1100665" y="2895600"/>
            <a:ext cx="7281335" cy="2336799"/>
          </a:xfrm>
          <a:prstGeom prst="rect">
            <a:avLst/>
          </a:prstGeom>
        </p:spPr>
        <p:txBody>
          <a:bodyPr vert="horz" lIns="91440" tIns="45720" rIns="91440" bIns="45720" rtlCol="0" anchor="t">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You are Lord of this realm and the next. Thus, come to the aid of your </a:t>
            </a:r>
            <a:r>
              <a:rPr lang="en-US" sz="3600" dirty="0" smtClean="0">
                <a:latin typeface="OI-Beyrut" pitchFamily="2" charset="0"/>
              </a:rPr>
              <a:t>	afflicted </a:t>
            </a:r>
            <a:r>
              <a:rPr lang="en-US" sz="3600" dirty="0">
                <a:latin typeface="OI-Beyrut" pitchFamily="2" charset="0"/>
              </a:rPr>
              <a:t>servant, O you who aid those who seek!</a:t>
            </a:r>
          </a:p>
        </p:txBody>
      </p:sp>
    </p:spTree>
    <p:extLst>
      <p:ext uri="{BB962C8B-B14F-4D97-AF65-F5344CB8AC3E}">
        <p14:creationId xmlns:p14="http://schemas.microsoft.com/office/powerpoint/2010/main" xmlns="" val="583079977"/>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50000"/>
              </a:lnSpc>
              <a:buNone/>
            </a:pPr>
            <a:r>
              <a:rPr lang="ar-IQ" sz="4400" dirty="0">
                <a:cs typeface="me_quran" pitchFamily="18" charset="-78"/>
              </a:rPr>
              <a:t>وَأَرِهِ سَيِّدَهُ يَا شَدِيدَ الْقُوَى،  وَأَزِلْ عَنْهُ بِهِ الْأَسَى </a:t>
            </a:r>
            <a:r>
              <a:rPr lang="ar-IQ" sz="4400" dirty="0" smtClean="0">
                <a:cs typeface="me_quran" pitchFamily="18" charset="-78"/>
              </a:rPr>
              <a:t>وَالْجَوَى</a:t>
            </a:r>
            <a:endParaRPr lang="en-US" sz="4400" dirty="0">
              <a:cs typeface="me_quran" pitchFamily="18" charset="-78"/>
            </a:endParaRPr>
          </a:p>
        </p:txBody>
      </p:sp>
      <p:sp>
        <p:nvSpPr>
          <p:cNvPr id="4" name="Content Placeholder 2"/>
          <p:cNvSpPr txBox="1">
            <a:spLocks/>
          </p:cNvSpPr>
          <p:nvPr/>
        </p:nvSpPr>
        <p:spPr>
          <a:xfrm>
            <a:off x="1100665" y="2895600"/>
            <a:ext cx="7281335" cy="2336799"/>
          </a:xfrm>
          <a:prstGeom prst="rect">
            <a:avLst/>
          </a:prstGeom>
        </p:spPr>
        <p:txBody>
          <a:bodyPr vert="horz" lIns="91440" tIns="45720" rIns="91440" bIns="45720" rtlCol="0" anchor="t">
            <a:normAutofit fontScale="9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Show him his master, O you who have intense strength! Relieve him of his grief [at the separation from his beloved] and </a:t>
            </a:r>
            <a:r>
              <a:rPr lang="en-US" sz="3600" dirty="0" smtClean="0">
                <a:latin typeface="OI-Beyrut" pitchFamily="2" charset="0"/>
              </a:rPr>
              <a:t>	of </a:t>
            </a:r>
            <a:r>
              <a:rPr lang="en-US" sz="3600" dirty="0">
                <a:latin typeface="OI-Beyrut" pitchFamily="2" charset="0"/>
              </a:rPr>
              <a:t>his burning [desire to be reunited with him],</a:t>
            </a:r>
          </a:p>
        </p:txBody>
      </p:sp>
    </p:spTree>
    <p:extLst>
      <p:ext uri="{BB962C8B-B14F-4D97-AF65-F5344CB8AC3E}">
        <p14:creationId xmlns:p14="http://schemas.microsoft.com/office/powerpoint/2010/main" xmlns="" val="583079977"/>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50000"/>
              </a:lnSpc>
              <a:buNone/>
            </a:pPr>
            <a:r>
              <a:rPr lang="ar-IQ" sz="4400" dirty="0">
                <a:cs typeface="me_quran" pitchFamily="18" charset="-78"/>
              </a:rPr>
              <a:t>وَبَرِّدْ غَلِيلَهُ يَا مَنْ عَلَى الْعَرْشِ اسْتَوَى،  وَمَنْ إِلَيْهِ الرُّجْعَى </a:t>
            </a:r>
            <a:r>
              <a:rPr lang="ar-IQ" sz="4400" dirty="0" smtClean="0">
                <a:cs typeface="me_quran" pitchFamily="18" charset="-78"/>
              </a:rPr>
              <a:t>وَالْمُنْتَهَى</a:t>
            </a:r>
            <a:endParaRPr lang="en-US" sz="4400" dirty="0">
              <a:cs typeface="me_quran" pitchFamily="18" charset="-78"/>
            </a:endParaRPr>
          </a:p>
        </p:txBody>
      </p:sp>
      <p:sp>
        <p:nvSpPr>
          <p:cNvPr id="4" name="Content Placeholder 2"/>
          <p:cNvSpPr txBox="1">
            <a:spLocks/>
          </p:cNvSpPr>
          <p:nvPr/>
        </p:nvSpPr>
        <p:spPr>
          <a:xfrm>
            <a:off x="1100665" y="2895600"/>
            <a:ext cx="7281335" cy="2336799"/>
          </a:xfrm>
          <a:prstGeom prst="rect">
            <a:avLst/>
          </a:prstGeom>
        </p:spPr>
        <p:txBody>
          <a:bodyPr vert="horz" lIns="91440" tIns="45720" rIns="91440" bIns="45720" rtlCol="0" anchor="t">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Quench his thirst, O you who sit upon the Throne! O you to whom all </a:t>
            </a:r>
            <a:r>
              <a:rPr lang="en-US" sz="3600" dirty="0" smtClean="0">
                <a:latin typeface="OI-Beyrut" pitchFamily="2" charset="0"/>
              </a:rPr>
              <a:t>	[</a:t>
            </a:r>
            <a:r>
              <a:rPr lang="en-US" sz="3600" dirty="0">
                <a:latin typeface="OI-Beyrut" pitchFamily="2" charset="0"/>
              </a:rPr>
              <a:t>needs and prayers] must be referred!</a:t>
            </a:r>
          </a:p>
        </p:txBody>
      </p:sp>
    </p:spTree>
    <p:extLst>
      <p:ext uri="{BB962C8B-B14F-4D97-AF65-F5344CB8AC3E}">
        <p14:creationId xmlns:p14="http://schemas.microsoft.com/office/powerpoint/2010/main" xmlns="" val="5830799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50000"/>
              </a:lnSpc>
              <a:buNone/>
            </a:pPr>
            <a:r>
              <a:rPr lang="ar-IQ" sz="4400" dirty="0">
                <a:cs typeface="me_quran" pitchFamily="18" charset="-78"/>
              </a:rPr>
              <a:t>وَجَعَلْتَهُمُ الذَّرِيعَةَ إِلَيْكَ،  وَالْوَسِيلَةَ إِلَى </a:t>
            </a:r>
            <a:r>
              <a:rPr lang="ar-IQ" sz="4400" dirty="0" smtClean="0">
                <a:cs typeface="me_quran" pitchFamily="18" charset="-78"/>
              </a:rPr>
              <a:t>رِضْوَانِكَ</a:t>
            </a:r>
            <a:endParaRPr lang="en-US" sz="4400" dirty="0">
              <a:cs typeface="me_quran" pitchFamily="18" charset="-78"/>
            </a:endParaRPr>
          </a:p>
        </p:txBody>
      </p:sp>
      <p:sp>
        <p:nvSpPr>
          <p:cNvPr id="4" name="Content Placeholder 2"/>
          <p:cNvSpPr txBox="1">
            <a:spLocks/>
          </p:cNvSpPr>
          <p:nvPr/>
        </p:nvSpPr>
        <p:spPr>
          <a:xfrm>
            <a:off x="1100665" y="2819400"/>
            <a:ext cx="7281335" cy="2412999"/>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You made them the only means [for us] to reach you—to attain your </a:t>
            </a:r>
            <a:r>
              <a:rPr lang="en-US" sz="3600" dirty="0" smtClean="0">
                <a:latin typeface="OI-Beyrut" pitchFamily="2" charset="0"/>
              </a:rPr>
              <a:t>pleasure</a:t>
            </a:r>
            <a:endParaRPr lang="en-US" sz="3600" dirty="0">
              <a:latin typeface="OI-Beyrut" pitchFamily="2" charset="0"/>
            </a:endParaRPr>
          </a:p>
        </p:txBody>
      </p:sp>
    </p:spTree>
    <p:extLst>
      <p:ext uri="{BB962C8B-B14F-4D97-AF65-F5344CB8AC3E}">
        <p14:creationId xmlns:p14="http://schemas.microsoft.com/office/powerpoint/2010/main" xmlns="" val="2419350874"/>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50000"/>
              </a:lnSpc>
              <a:buNone/>
            </a:pPr>
            <a:r>
              <a:rPr lang="ar-IQ" sz="4400" dirty="0">
                <a:cs typeface="me_quran" pitchFamily="18" charset="-78"/>
              </a:rPr>
              <a:t>اللَّهُمَّ وَنَحْنُ عَبِيدُكَ التَّائِقُونَ إِلَى وَلِيِّكَ الْمُذَكِّرِ بِكَ </a:t>
            </a:r>
            <a:r>
              <a:rPr lang="ar-IQ" sz="4400" dirty="0" smtClean="0">
                <a:cs typeface="me_quran" pitchFamily="18" charset="-78"/>
              </a:rPr>
              <a:t>وَبِنَبِيِّكَ</a:t>
            </a:r>
            <a:endParaRPr lang="en-US" sz="4400" dirty="0">
              <a:cs typeface="me_quran" pitchFamily="18" charset="-78"/>
            </a:endParaRPr>
          </a:p>
        </p:txBody>
      </p:sp>
      <p:sp>
        <p:nvSpPr>
          <p:cNvPr id="4" name="Content Placeholder 2"/>
          <p:cNvSpPr txBox="1">
            <a:spLocks/>
          </p:cNvSpPr>
          <p:nvPr/>
        </p:nvSpPr>
        <p:spPr>
          <a:xfrm>
            <a:off x="1100665" y="2895600"/>
            <a:ext cx="7281335" cy="2336799"/>
          </a:xfrm>
          <a:prstGeom prst="rect">
            <a:avLst/>
          </a:prstGeom>
        </p:spPr>
        <p:txBody>
          <a:bodyPr vert="horz" lIns="91440" tIns="45720" rIns="91440" bIns="45720" rtlCol="0" anchor="t">
            <a:normAutofit fontScale="925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O God! We are your servants who yearn for him whom you have invested with authority [over us] and who reminds us of you and your </a:t>
            </a:r>
            <a:r>
              <a:rPr lang="en-US" sz="3600" dirty="0" smtClean="0">
                <a:latin typeface="OI-Beyrut" pitchFamily="2" charset="0"/>
              </a:rPr>
              <a:t>Prophet</a:t>
            </a:r>
            <a:endParaRPr lang="en-US" sz="3600" dirty="0">
              <a:latin typeface="OI-Beyrut" pitchFamily="2" charset="0"/>
            </a:endParaRPr>
          </a:p>
        </p:txBody>
      </p:sp>
    </p:spTree>
    <p:extLst>
      <p:ext uri="{BB962C8B-B14F-4D97-AF65-F5344CB8AC3E}">
        <p14:creationId xmlns:p14="http://schemas.microsoft.com/office/powerpoint/2010/main" xmlns="" val="583079977"/>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50000"/>
              </a:lnSpc>
              <a:buNone/>
            </a:pPr>
            <a:r>
              <a:rPr lang="ar-IQ" sz="4400" dirty="0">
                <a:cs typeface="me_quran" pitchFamily="18" charset="-78"/>
              </a:rPr>
              <a:t>خَلَقْتَهُ لَنَا عِصْمَةً وَمَلاذاً،  وَأَقَمْتَهُ لَنَا قِوَاماً </a:t>
            </a:r>
            <a:r>
              <a:rPr lang="ar-IQ" sz="4400" dirty="0" smtClean="0">
                <a:cs typeface="me_quran" pitchFamily="18" charset="-78"/>
              </a:rPr>
              <a:t>وَمَعَاذاً</a:t>
            </a:r>
            <a:endParaRPr lang="en-US" sz="4400" dirty="0">
              <a:cs typeface="me_quran" pitchFamily="18" charset="-78"/>
            </a:endParaRPr>
          </a:p>
        </p:txBody>
      </p:sp>
      <p:sp>
        <p:nvSpPr>
          <p:cNvPr id="4" name="Content Placeholder 2"/>
          <p:cNvSpPr txBox="1">
            <a:spLocks/>
          </p:cNvSpPr>
          <p:nvPr/>
        </p:nvSpPr>
        <p:spPr>
          <a:xfrm>
            <a:off x="1100665" y="2895600"/>
            <a:ext cx="7281335" cy="2336799"/>
          </a:xfrm>
          <a:prstGeom prst="rect">
            <a:avLst/>
          </a:prstGeom>
        </p:spPr>
        <p:txBody>
          <a:bodyPr vert="horz" lIns="91440" tIns="45720" rIns="91440" bIns="45720" rtlCol="0" anchor="t">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2800" dirty="0">
                <a:latin typeface="OI-Beyrut" pitchFamily="2" charset="0"/>
              </a:rPr>
              <a:t>You have made him our protector and a refuge [from afflictions and enemies], and you have appointed him to uphold our religion and as a </a:t>
            </a:r>
            <a:r>
              <a:rPr lang="en-US" sz="2800" dirty="0" smtClean="0">
                <a:latin typeface="OI-Beyrut" pitchFamily="2" charset="0"/>
              </a:rPr>
              <a:t>	sanctuary </a:t>
            </a:r>
            <a:r>
              <a:rPr lang="en-US" sz="2800" dirty="0">
                <a:latin typeface="OI-Beyrut" pitchFamily="2" charset="0"/>
              </a:rPr>
              <a:t>[to which we can retreat in the face of doubts and conflicts</a:t>
            </a:r>
            <a:r>
              <a:rPr lang="en-US" sz="2800" dirty="0" smtClean="0">
                <a:latin typeface="OI-Beyrut" pitchFamily="2" charset="0"/>
              </a:rPr>
              <a:t>]</a:t>
            </a:r>
            <a:endParaRPr lang="en-US" sz="2800" dirty="0">
              <a:latin typeface="OI-Beyrut" pitchFamily="2" charset="0"/>
            </a:endParaRPr>
          </a:p>
        </p:txBody>
      </p:sp>
    </p:spTree>
    <p:extLst>
      <p:ext uri="{BB962C8B-B14F-4D97-AF65-F5344CB8AC3E}">
        <p14:creationId xmlns:p14="http://schemas.microsoft.com/office/powerpoint/2010/main" xmlns="" val="583079977"/>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50000"/>
              </a:lnSpc>
              <a:buNone/>
            </a:pPr>
            <a:r>
              <a:rPr lang="ar-IQ" sz="4400" dirty="0">
                <a:cs typeface="me_quran" pitchFamily="18" charset="-78"/>
              </a:rPr>
              <a:t>وَجَعَلْتَهُ لِلْمُؤْمِنِينَ مِنَّا إِمَاماً،  فَبَلِّغْهُ مِنَّا تَحِيَّةً </a:t>
            </a:r>
            <a:r>
              <a:rPr lang="ar-IQ" sz="4400" dirty="0" smtClean="0">
                <a:cs typeface="me_quran" pitchFamily="18" charset="-78"/>
              </a:rPr>
              <a:t>وَسَلاماً</a:t>
            </a:r>
            <a:endParaRPr lang="en-US" sz="4400" dirty="0">
              <a:cs typeface="me_quran" pitchFamily="18" charset="-78"/>
            </a:endParaRPr>
          </a:p>
        </p:txBody>
      </p:sp>
      <p:sp>
        <p:nvSpPr>
          <p:cNvPr id="4" name="Content Placeholder 2"/>
          <p:cNvSpPr txBox="1">
            <a:spLocks/>
          </p:cNvSpPr>
          <p:nvPr/>
        </p:nvSpPr>
        <p:spPr>
          <a:xfrm>
            <a:off x="1100665" y="2895600"/>
            <a:ext cx="7281335" cy="2336799"/>
          </a:xfrm>
          <a:prstGeom prst="rect">
            <a:avLst/>
          </a:prstGeom>
        </p:spPr>
        <p:txBody>
          <a:bodyPr vert="horz" lIns="91440" tIns="45720" rIns="91440" bIns="45720" rtlCol="0" anchor="t">
            <a:normAutofit fontScale="9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You have made him a leader for the [truly] faithful among us. [Since we cannot meet him] thus, convey to him our good wishes and salutations of “peace</a:t>
            </a:r>
            <a:r>
              <a:rPr lang="en-US" sz="3600" dirty="0" smtClean="0">
                <a:latin typeface="OI-Beyrut" pitchFamily="2" charset="0"/>
              </a:rPr>
              <a:t>”</a:t>
            </a:r>
            <a:endParaRPr lang="en-US" sz="3600" dirty="0">
              <a:latin typeface="OI-Beyrut" pitchFamily="2" charset="0"/>
            </a:endParaRPr>
          </a:p>
        </p:txBody>
      </p:sp>
    </p:spTree>
    <p:extLst>
      <p:ext uri="{BB962C8B-B14F-4D97-AF65-F5344CB8AC3E}">
        <p14:creationId xmlns:p14="http://schemas.microsoft.com/office/powerpoint/2010/main" xmlns="" val="583079977"/>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50000"/>
              </a:lnSpc>
              <a:buNone/>
            </a:pPr>
            <a:r>
              <a:rPr lang="ar-IQ" sz="4400" dirty="0">
                <a:cs typeface="me_quran" pitchFamily="18" charset="-78"/>
              </a:rPr>
              <a:t>وَزِدْنَا بِذَلِكَ يَا رَبِّ إِكْرَاماً،  وَاجْعَلْ مُسْتَقَرَّهُ لَنَا مُسْتَقَرّاً </a:t>
            </a:r>
            <a:r>
              <a:rPr lang="ar-IQ" sz="4400" dirty="0" smtClean="0">
                <a:cs typeface="me_quran" pitchFamily="18" charset="-78"/>
              </a:rPr>
              <a:t>وَمُقَاماً</a:t>
            </a:r>
            <a:endParaRPr lang="en-US" sz="4400" dirty="0">
              <a:cs typeface="me_quran" pitchFamily="18" charset="-78"/>
            </a:endParaRPr>
          </a:p>
        </p:txBody>
      </p:sp>
      <p:sp>
        <p:nvSpPr>
          <p:cNvPr id="4" name="Content Placeholder 2"/>
          <p:cNvSpPr txBox="1">
            <a:spLocks/>
          </p:cNvSpPr>
          <p:nvPr/>
        </p:nvSpPr>
        <p:spPr>
          <a:xfrm>
            <a:off x="1100665" y="2895600"/>
            <a:ext cx="7281335" cy="2336799"/>
          </a:xfrm>
          <a:prstGeom prst="rect">
            <a:avLst/>
          </a:prstGeom>
        </p:spPr>
        <p:txBody>
          <a:bodyPr vert="horz" lIns="91440" tIns="45720" rIns="91440" bIns="45720" rtlCol="0" anchor="t">
            <a:normAutofit fontScale="9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And increase our honor [in this world and the next] by means of these [good wishes and salutations]. Let us [continue </a:t>
            </a:r>
            <a:r>
              <a:rPr lang="en-US" sz="3600" dirty="0" smtClean="0">
                <a:latin typeface="OI-Beyrut" pitchFamily="2" charset="0"/>
              </a:rPr>
              <a:t>	to</a:t>
            </a:r>
            <a:r>
              <a:rPr lang="en-US" sz="3600" dirty="0">
                <a:latin typeface="OI-Beyrut" pitchFamily="2" charset="0"/>
              </a:rPr>
              <a:t>] live when he lives [on earth after his reappearance],</a:t>
            </a:r>
          </a:p>
        </p:txBody>
      </p:sp>
    </p:spTree>
    <p:extLst>
      <p:ext uri="{BB962C8B-B14F-4D97-AF65-F5344CB8AC3E}">
        <p14:creationId xmlns:p14="http://schemas.microsoft.com/office/powerpoint/2010/main" xmlns="" val="583079977"/>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fontScale="77500" lnSpcReduction="20000"/>
          </a:bodyPr>
          <a:lstStyle/>
          <a:p>
            <a:pPr marL="0" indent="0" algn="ctr" rtl="1">
              <a:lnSpc>
                <a:spcPct val="170000"/>
              </a:lnSpc>
              <a:buNone/>
            </a:pPr>
            <a:r>
              <a:rPr lang="ar-IQ" sz="4400" dirty="0">
                <a:cs typeface="me_quran" pitchFamily="18" charset="-78"/>
              </a:rPr>
              <a:t>وَأَتْمِمْ نِعْمَتَكَ بِتَقْدِيمِكَ إِيَّاهُ أَمَامَنَا،  حَتَّى تُورِدَنَا جِنَانَكَ وَمُرَافَقَةَ الشُّهَدَاءِ مِنْ </a:t>
            </a:r>
            <a:r>
              <a:rPr lang="ar-IQ" sz="4400" dirty="0" smtClean="0">
                <a:cs typeface="me_quran" pitchFamily="18" charset="-78"/>
              </a:rPr>
              <a:t>خُلَصَائِكَ</a:t>
            </a:r>
            <a:endParaRPr lang="en-US" sz="4400" dirty="0">
              <a:cs typeface="me_quran" pitchFamily="18" charset="-78"/>
            </a:endParaRPr>
          </a:p>
        </p:txBody>
      </p:sp>
      <p:sp>
        <p:nvSpPr>
          <p:cNvPr id="4" name="Content Placeholder 2"/>
          <p:cNvSpPr txBox="1">
            <a:spLocks/>
          </p:cNvSpPr>
          <p:nvPr/>
        </p:nvSpPr>
        <p:spPr>
          <a:xfrm>
            <a:off x="1100665" y="2895600"/>
            <a:ext cx="7281335" cy="2336799"/>
          </a:xfrm>
          <a:prstGeom prst="rect">
            <a:avLst/>
          </a:prstGeom>
        </p:spPr>
        <p:txBody>
          <a:bodyPr vert="horz" lIns="91440" tIns="45720" rIns="91440" bIns="45720" rtlCol="0" anchor="t">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2800" dirty="0">
                <a:latin typeface="OI-Beyrut" pitchFamily="2" charset="0"/>
              </a:rPr>
              <a:t>And perfect this blessing [of living alongside him] by placing him ahead of us [as our leader], until you let us enter your </a:t>
            </a:r>
            <a:r>
              <a:rPr lang="en-US" sz="2800" dirty="0" smtClean="0">
                <a:latin typeface="OI-Beyrut" pitchFamily="2" charset="0"/>
              </a:rPr>
              <a:t>gardens </a:t>
            </a:r>
            <a:r>
              <a:rPr lang="en-US" sz="2800" dirty="0">
                <a:latin typeface="OI-Beyrut" pitchFamily="2" charset="0"/>
              </a:rPr>
              <a:t>in the </a:t>
            </a:r>
            <a:r>
              <a:rPr lang="en-US" sz="2800" dirty="0" smtClean="0">
                <a:latin typeface="OI-Beyrut" pitchFamily="2" charset="0"/>
              </a:rPr>
              <a:t>	company </a:t>
            </a:r>
            <a:r>
              <a:rPr lang="en-US" sz="2800" dirty="0">
                <a:latin typeface="OI-Beyrut" pitchFamily="2" charset="0"/>
              </a:rPr>
              <a:t>of the martyrs from among your chosen [servants</a:t>
            </a:r>
            <a:r>
              <a:rPr lang="en-US" sz="2800" dirty="0" smtClean="0">
                <a:latin typeface="OI-Beyrut" pitchFamily="2" charset="0"/>
              </a:rPr>
              <a:t>]</a:t>
            </a:r>
            <a:endParaRPr lang="en-US" sz="2800" dirty="0">
              <a:latin typeface="OI-Beyrut" pitchFamily="2" charset="0"/>
            </a:endParaRPr>
          </a:p>
        </p:txBody>
      </p:sp>
    </p:spTree>
    <p:extLst>
      <p:ext uri="{BB962C8B-B14F-4D97-AF65-F5344CB8AC3E}">
        <p14:creationId xmlns:p14="http://schemas.microsoft.com/office/powerpoint/2010/main" xmlns="" val="583079977"/>
      </p:ext>
    </p:extLst>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50000"/>
              </a:lnSpc>
              <a:buNone/>
            </a:pPr>
            <a:r>
              <a:rPr lang="ar-IQ" sz="4400" dirty="0">
                <a:cs typeface="me_quran" pitchFamily="18" charset="-78"/>
              </a:rPr>
              <a:t>اللَّهُمَّ صَلِّ عَلَى مُحَمَّدٍ وَآلِ </a:t>
            </a:r>
            <a:r>
              <a:rPr lang="ar-IQ" sz="4400" dirty="0" smtClean="0">
                <a:cs typeface="me_quran" pitchFamily="18" charset="-78"/>
              </a:rPr>
              <a:t>مُحَمَّدٍ</a:t>
            </a:r>
            <a:endParaRPr lang="en-US" sz="4400" dirty="0">
              <a:cs typeface="me_quran" pitchFamily="18" charset="-78"/>
            </a:endParaRPr>
          </a:p>
        </p:txBody>
      </p:sp>
      <p:sp>
        <p:nvSpPr>
          <p:cNvPr id="4" name="Content Placeholder 2"/>
          <p:cNvSpPr txBox="1">
            <a:spLocks/>
          </p:cNvSpPr>
          <p:nvPr/>
        </p:nvSpPr>
        <p:spPr>
          <a:xfrm>
            <a:off x="1100665" y="2895600"/>
            <a:ext cx="7281335" cy="2336799"/>
          </a:xfrm>
          <a:prstGeom prst="rect">
            <a:avLst/>
          </a:prstGeom>
        </p:spPr>
        <p:txBody>
          <a:bodyPr vert="horz" lIns="91440" tIns="45720" rIns="91440" bIns="45720" rtlCol="0" anchor="t">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O God! Shower your mercy upon </a:t>
            </a:r>
            <a:r>
              <a:rPr lang="en-US" sz="3600" dirty="0" err="1">
                <a:latin typeface="OI-Beyrut" pitchFamily="2" charset="0"/>
              </a:rPr>
              <a:t>MuÎammad</a:t>
            </a:r>
            <a:r>
              <a:rPr lang="en-US" sz="3600" dirty="0">
                <a:latin typeface="OI-Beyrut" pitchFamily="2" charset="0"/>
              </a:rPr>
              <a:t> and the family of </a:t>
            </a:r>
            <a:r>
              <a:rPr lang="en-US" sz="3600" dirty="0" err="1" smtClean="0">
                <a:latin typeface="OI-Beyrut" pitchFamily="2" charset="0"/>
              </a:rPr>
              <a:t>MuÎammad</a:t>
            </a:r>
            <a:endParaRPr lang="en-US" sz="3600" dirty="0">
              <a:latin typeface="OI-Beyrut" pitchFamily="2" charset="0"/>
            </a:endParaRPr>
          </a:p>
        </p:txBody>
      </p:sp>
    </p:spTree>
    <p:extLst>
      <p:ext uri="{BB962C8B-B14F-4D97-AF65-F5344CB8AC3E}">
        <p14:creationId xmlns:p14="http://schemas.microsoft.com/office/powerpoint/2010/main" xmlns="" val="583079977"/>
      </p:ext>
    </p:extLst>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60000"/>
              </a:lnSpc>
              <a:buNone/>
            </a:pPr>
            <a:r>
              <a:rPr lang="ar-IQ" sz="4400" dirty="0">
                <a:cs typeface="me_quran" pitchFamily="18" charset="-78"/>
              </a:rPr>
              <a:t>وَصَلِّ عَلَى مُحَمَّدٍ جَدِّهِ رَسُولِكَ السَّيِّدِ </a:t>
            </a:r>
            <a:r>
              <a:rPr lang="ar-IQ" sz="4400" dirty="0" smtClean="0">
                <a:cs typeface="me_quran" pitchFamily="18" charset="-78"/>
              </a:rPr>
              <a:t>الْأَكْبَرِ</a:t>
            </a:r>
            <a:endParaRPr lang="en-US" sz="4400" dirty="0">
              <a:cs typeface="me_quran" pitchFamily="18" charset="-78"/>
            </a:endParaRPr>
          </a:p>
        </p:txBody>
      </p:sp>
      <p:sp>
        <p:nvSpPr>
          <p:cNvPr id="4" name="Content Placeholder 2"/>
          <p:cNvSpPr txBox="1">
            <a:spLocks/>
          </p:cNvSpPr>
          <p:nvPr/>
        </p:nvSpPr>
        <p:spPr>
          <a:xfrm>
            <a:off x="1100665" y="2895600"/>
            <a:ext cx="7281335" cy="2336799"/>
          </a:xfrm>
          <a:prstGeom prst="rect">
            <a:avLst/>
          </a:prstGeom>
        </p:spPr>
        <p:txBody>
          <a:bodyPr vert="horz" lIns="91440" tIns="45720" rIns="91440" bIns="45720" rtlCol="0" anchor="t">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Shower mercy upon </a:t>
            </a:r>
            <a:r>
              <a:rPr lang="en-US" sz="3600" dirty="0" err="1">
                <a:latin typeface="OI-Beyrut" pitchFamily="2" charset="0"/>
              </a:rPr>
              <a:t>MuÎammad</a:t>
            </a:r>
            <a:r>
              <a:rPr lang="en-US" sz="3600" dirty="0">
                <a:latin typeface="OI-Beyrut" pitchFamily="2" charset="0"/>
              </a:rPr>
              <a:t> [who was] the [Imam’s] forefather and </a:t>
            </a:r>
            <a:r>
              <a:rPr lang="en-US" sz="3600" dirty="0" smtClean="0">
                <a:latin typeface="OI-Beyrut" pitchFamily="2" charset="0"/>
              </a:rPr>
              <a:t>	your </a:t>
            </a:r>
            <a:r>
              <a:rPr lang="en-US" sz="3600" dirty="0">
                <a:latin typeface="OI-Beyrut" pitchFamily="2" charset="0"/>
              </a:rPr>
              <a:t>messenger and the greater of [the two] </a:t>
            </a:r>
            <a:r>
              <a:rPr lang="en-US" sz="3600" dirty="0" smtClean="0">
                <a:latin typeface="OI-Beyrut" pitchFamily="2" charset="0"/>
              </a:rPr>
              <a:t>Masters</a:t>
            </a:r>
            <a:endParaRPr lang="en-US" sz="3600" dirty="0">
              <a:latin typeface="OI-Beyrut" pitchFamily="2" charset="0"/>
            </a:endParaRPr>
          </a:p>
        </p:txBody>
      </p:sp>
    </p:spTree>
    <p:extLst>
      <p:ext uri="{BB962C8B-B14F-4D97-AF65-F5344CB8AC3E}">
        <p14:creationId xmlns:p14="http://schemas.microsoft.com/office/powerpoint/2010/main" xmlns="" val="583079977"/>
      </p:ext>
    </p:extLst>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200000"/>
              </a:lnSpc>
              <a:buNone/>
            </a:pPr>
            <a:r>
              <a:rPr lang="ar-SA" sz="4400" dirty="0">
                <a:cs typeface="me_quran" pitchFamily="18" charset="-78"/>
              </a:rPr>
              <a:t>وَعَلَى عَلِيٍّ أَبِيهِ السَّيِّدِ </a:t>
            </a:r>
            <a:r>
              <a:rPr lang="ar-SA" sz="4400" dirty="0" smtClean="0">
                <a:cs typeface="me_quran" pitchFamily="18" charset="-78"/>
              </a:rPr>
              <a:t>الْأَصْغَرِ</a:t>
            </a:r>
            <a:endParaRPr lang="en-US" sz="4400" dirty="0">
              <a:cs typeface="me_quran" pitchFamily="18" charset="-78"/>
            </a:endParaRPr>
          </a:p>
        </p:txBody>
      </p:sp>
      <p:sp>
        <p:nvSpPr>
          <p:cNvPr id="4" name="Content Placeholder 2"/>
          <p:cNvSpPr txBox="1">
            <a:spLocks/>
          </p:cNvSpPr>
          <p:nvPr/>
        </p:nvSpPr>
        <p:spPr>
          <a:xfrm>
            <a:off x="1100665" y="2895600"/>
            <a:ext cx="7281335" cy="2336799"/>
          </a:xfrm>
          <a:prstGeom prst="rect">
            <a:avLst/>
          </a:prstGeom>
        </p:spPr>
        <p:txBody>
          <a:bodyPr vert="horz" lIns="91440" tIns="45720" rIns="91440" bIns="45720" rtlCol="0" anchor="t">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And [shower blessings] upon </a:t>
            </a:r>
            <a:r>
              <a:rPr lang="en-US" sz="3600" dirty="0" err="1">
                <a:latin typeface="OI-Beyrut" pitchFamily="2" charset="0"/>
              </a:rPr>
              <a:t>ÝAlÐ</a:t>
            </a:r>
            <a:r>
              <a:rPr lang="en-US" sz="3600" dirty="0">
                <a:latin typeface="OI-Beyrut" pitchFamily="2" charset="0"/>
              </a:rPr>
              <a:t> [who was also] his forefather and the lesser of [the two] </a:t>
            </a:r>
            <a:r>
              <a:rPr lang="en-US" sz="3600" dirty="0" smtClean="0">
                <a:latin typeface="OI-Beyrut" pitchFamily="2" charset="0"/>
              </a:rPr>
              <a:t>Masters</a:t>
            </a:r>
            <a:endParaRPr lang="en-US" sz="3600" dirty="0">
              <a:latin typeface="OI-Beyrut" pitchFamily="2" charset="0"/>
            </a:endParaRPr>
          </a:p>
        </p:txBody>
      </p:sp>
    </p:spTree>
    <p:extLst>
      <p:ext uri="{BB962C8B-B14F-4D97-AF65-F5344CB8AC3E}">
        <p14:creationId xmlns:p14="http://schemas.microsoft.com/office/powerpoint/2010/main" xmlns="" val="583079977"/>
      </p:ext>
    </p:extLst>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50000"/>
              </a:lnSpc>
              <a:buNone/>
            </a:pPr>
            <a:r>
              <a:rPr lang="ar-IQ" sz="4400" dirty="0">
                <a:cs typeface="me_quran" pitchFamily="18" charset="-78"/>
              </a:rPr>
              <a:t>وَجَدَّتِهِ الصِّدِّيقَةِ الْكُبْرَى فَاطِمَةَ </a:t>
            </a:r>
            <a:r>
              <a:rPr lang="ar-IQ" sz="4400" dirty="0" smtClean="0">
                <a:cs typeface="me_quran" pitchFamily="18" charset="-78"/>
              </a:rPr>
              <a:t>بِنْتِ</a:t>
            </a:r>
            <a:r>
              <a:rPr lang="en-US" sz="4400" dirty="0" smtClean="0">
                <a:cs typeface="me_quran" pitchFamily="18" charset="-78"/>
              </a:rPr>
              <a:t> </a:t>
            </a:r>
            <a:r>
              <a:rPr lang="ar-IQ" sz="4400" dirty="0" smtClean="0">
                <a:cs typeface="me_quran" pitchFamily="18" charset="-78"/>
              </a:rPr>
              <a:t>مُحَمَّدٍ</a:t>
            </a:r>
            <a:endParaRPr lang="en-US" sz="4400" dirty="0">
              <a:cs typeface="me_quran" pitchFamily="18" charset="-78"/>
            </a:endParaRPr>
          </a:p>
        </p:txBody>
      </p:sp>
      <p:sp>
        <p:nvSpPr>
          <p:cNvPr id="4" name="Content Placeholder 2"/>
          <p:cNvSpPr txBox="1">
            <a:spLocks/>
          </p:cNvSpPr>
          <p:nvPr/>
        </p:nvSpPr>
        <p:spPr>
          <a:xfrm>
            <a:off x="1100665" y="2895600"/>
            <a:ext cx="7281335" cy="2336799"/>
          </a:xfrm>
          <a:prstGeom prst="rect">
            <a:avLst/>
          </a:prstGeom>
        </p:spPr>
        <p:txBody>
          <a:bodyPr vert="horz" lIns="91440" tIns="45720" rIns="91440" bIns="45720" rtlCol="0" anchor="t">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And [shower blessings] upon his ancestor, the Great Confirmer [of her father’s mission], </a:t>
            </a:r>
            <a:r>
              <a:rPr lang="en-US" sz="3600" dirty="0" err="1">
                <a:latin typeface="OI-Beyrut" pitchFamily="2" charset="0"/>
              </a:rPr>
              <a:t>FÁÔimah</a:t>
            </a:r>
            <a:r>
              <a:rPr lang="en-US" sz="3600" dirty="0">
                <a:latin typeface="OI-Beyrut" pitchFamily="2" charset="0"/>
              </a:rPr>
              <a:t>, the </a:t>
            </a:r>
            <a:r>
              <a:rPr lang="en-US" sz="3600" dirty="0" smtClean="0">
                <a:latin typeface="OI-Beyrut" pitchFamily="2" charset="0"/>
              </a:rPr>
              <a:t>	daughter </a:t>
            </a:r>
            <a:r>
              <a:rPr lang="en-US" sz="3600" dirty="0">
                <a:latin typeface="OI-Beyrut" pitchFamily="2" charset="0"/>
              </a:rPr>
              <a:t>of </a:t>
            </a:r>
            <a:r>
              <a:rPr lang="en-US" sz="3600" dirty="0" err="1">
                <a:latin typeface="OI-Beyrut" pitchFamily="2" charset="0"/>
              </a:rPr>
              <a:t>MuÎammad</a:t>
            </a:r>
            <a:r>
              <a:rPr lang="en-US" sz="3600" dirty="0">
                <a:latin typeface="OI-Beyrut" pitchFamily="2" charset="0"/>
              </a:rPr>
              <a:t>,</a:t>
            </a:r>
          </a:p>
        </p:txBody>
      </p:sp>
    </p:spTree>
    <p:extLst>
      <p:ext uri="{BB962C8B-B14F-4D97-AF65-F5344CB8AC3E}">
        <p14:creationId xmlns:p14="http://schemas.microsoft.com/office/powerpoint/2010/main" xmlns="" val="583079977"/>
      </p:ext>
    </p:extLst>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50000"/>
              </a:lnSpc>
              <a:buNone/>
            </a:pPr>
            <a:r>
              <a:rPr lang="ar-IQ" sz="4400" dirty="0">
                <a:cs typeface="me_quran" pitchFamily="18" charset="-78"/>
              </a:rPr>
              <a:t>وَعَلَى مَنِ اصْطَفَيْتَ مِنْ آبَائِهِ </a:t>
            </a:r>
            <a:r>
              <a:rPr lang="ar-IQ" sz="4400" dirty="0" smtClean="0">
                <a:cs typeface="me_quran" pitchFamily="18" charset="-78"/>
              </a:rPr>
              <a:t>الْبَرَرَةِ</a:t>
            </a:r>
            <a:endParaRPr lang="en-US" sz="4400" dirty="0">
              <a:cs typeface="me_quran" pitchFamily="18" charset="-78"/>
            </a:endParaRPr>
          </a:p>
        </p:txBody>
      </p:sp>
      <p:sp>
        <p:nvSpPr>
          <p:cNvPr id="4" name="Content Placeholder 2"/>
          <p:cNvSpPr txBox="1">
            <a:spLocks/>
          </p:cNvSpPr>
          <p:nvPr/>
        </p:nvSpPr>
        <p:spPr>
          <a:xfrm>
            <a:off x="1100665" y="2895600"/>
            <a:ext cx="7281335" cy="2336799"/>
          </a:xfrm>
          <a:prstGeom prst="rect">
            <a:avLst/>
          </a:prstGeom>
        </p:spPr>
        <p:txBody>
          <a:bodyPr vert="horz" lIns="91440" tIns="45720" rIns="91440" bIns="45720" rtlCol="0" anchor="t">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And [shower blessings] upon [all] his righteous forefathers, whom you </a:t>
            </a:r>
            <a:r>
              <a:rPr lang="en-US" sz="3600" dirty="0" smtClean="0">
                <a:latin typeface="OI-Beyrut" pitchFamily="2" charset="0"/>
              </a:rPr>
              <a:t>chose</a:t>
            </a:r>
            <a:endParaRPr lang="en-US" sz="3600" dirty="0">
              <a:latin typeface="OI-Beyrut" pitchFamily="2" charset="0"/>
            </a:endParaRPr>
          </a:p>
        </p:txBody>
      </p:sp>
    </p:spTree>
    <p:extLst>
      <p:ext uri="{BB962C8B-B14F-4D97-AF65-F5344CB8AC3E}">
        <p14:creationId xmlns:p14="http://schemas.microsoft.com/office/powerpoint/2010/main" xmlns="" val="5830799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50000"/>
              </a:lnSpc>
              <a:buNone/>
            </a:pPr>
            <a:r>
              <a:rPr lang="ar-IQ" sz="4400" dirty="0">
                <a:cs typeface="me_quran" pitchFamily="18" charset="-78"/>
              </a:rPr>
              <a:t>فَبَعْضٌ أَسْكَنْتَهُ جَنَّتَكَ إِلَى أَنْ أَخْرَجْتَهُ </a:t>
            </a:r>
            <a:r>
              <a:rPr lang="ar-IQ" sz="4400" dirty="0" smtClean="0">
                <a:cs typeface="me_quran" pitchFamily="18" charset="-78"/>
              </a:rPr>
              <a:t>مِنْهَا</a:t>
            </a:r>
            <a:endParaRPr lang="en-US" sz="4400" dirty="0">
              <a:cs typeface="me_quran" pitchFamily="18" charset="-78"/>
            </a:endParaRPr>
          </a:p>
        </p:txBody>
      </p:sp>
      <p:sp>
        <p:nvSpPr>
          <p:cNvPr id="4" name="Content Placeholder 2"/>
          <p:cNvSpPr txBox="1">
            <a:spLocks/>
          </p:cNvSpPr>
          <p:nvPr/>
        </p:nvSpPr>
        <p:spPr>
          <a:xfrm>
            <a:off x="1100665" y="2819400"/>
            <a:ext cx="7281335" cy="2412999"/>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In particular, you commanded one [of your friends] to dwell in your </a:t>
            </a:r>
            <a:r>
              <a:rPr lang="en-US" sz="3600" dirty="0" smtClean="0">
                <a:latin typeface="OI-Beyrut" pitchFamily="2" charset="0"/>
              </a:rPr>
              <a:t>	garden </a:t>
            </a:r>
            <a:r>
              <a:rPr lang="en-US" sz="3600" dirty="0">
                <a:latin typeface="OI-Beyrut" pitchFamily="2" charset="0"/>
              </a:rPr>
              <a:t>until you removed him from it,</a:t>
            </a:r>
          </a:p>
        </p:txBody>
      </p:sp>
    </p:spTree>
    <p:extLst>
      <p:ext uri="{BB962C8B-B14F-4D97-AF65-F5344CB8AC3E}">
        <p14:creationId xmlns:p14="http://schemas.microsoft.com/office/powerpoint/2010/main" xmlns="" val="2419350874"/>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fontScale="70000" lnSpcReduction="20000"/>
          </a:bodyPr>
          <a:lstStyle/>
          <a:p>
            <a:pPr marL="0" indent="0" algn="ctr" rtl="1">
              <a:lnSpc>
                <a:spcPct val="170000"/>
              </a:lnSpc>
              <a:buNone/>
            </a:pPr>
            <a:r>
              <a:rPr lang="ar-IQ" sz="4400" dirty="0">
                <a:cs typeface="me_quran" pitchFamily="18" charset="-78"/>
              </a:rPr>
              <a:t>وَعَلَيْهِ أَفْضَلَ وَأَكْمَلَ وَأَتَمَّ وَأَدْوَمَ وَأَكْثَرَ وَأَوْفَرَ مَا صَلَّيْتَ عَلَى أَحَدٍ مِنْ أَصْفِيَائِكَ وَخِيَرَتِكَ مِنْ </a:t>
            </a:r>
            <a:r>
              <a:rPr lang="ar-IQ" sz="4400" dirty="0" smtClean="0">
                <a:cs typeface="me_quran" pitchFamily="18" charset="-78"/>
              </a:rPr>
              <a:t>خَلْقِكَ</a:t>
            </a:r>
            <a:endParaRPr lang="en-US" sz="4400" dirty="0">
              <a:cs typeface="me_quran" pitchFamily="18" charset="-78"/>
            </a:endParaRPr>
          </a:p>
        </p:txBody>
      </p:sp>
      <p:sp>
        <p:nvSpPr>
          <p:cNvPr id="4" name="Content Placeholder 2"/>
          <p:cNvSpPr txBox="1">
            <a:spLocks/>
          </p:cNvSpPr>
          <p:nvPr/>
        </p:nvSpPr>
        <p:spPr>
          <a:xfrm>
            <a:off x="1100665" y="2895600"/>
            <a:ext cx="7281335" cy="2336799"/>
          </a:xfrm>
          <a:prstGeom prst="rect">
            <a:avLst/>
          </a:prstGeom>
        </p:spPr>
        <p:txBody>
          <a:bodyPr vert="horz" lIns="91440" tIns="45720" rIns="91440" bIns="45720" rtlCol="0" anchor="t">
            <a:normAutofit fontScale="77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And [shower blessings] upon him [Shower upon all of them blessings] that are better, more perfect, more complete, more lasting, more numerous, and more abundant than you have </a:t>
            </a:r>
            <a:r>
              <a:rPr lang="en-US" sz="3600" dirty="0" smtClean="0">
                <a:latin typeface="OI-Beyrut" pitchFamily="2" charset="0"/>
              </a:rPr>
              <a:t>	ever </a:t>
            </a:r>
            <a:r>
              <a:rPr lang="en-US" sz="3600" dirty="0">
                <a:latin typeface="OI-Beyrut" pitchFamily="2" charset="0"/>
              </a:rPr>
              <a:t>showered upon any of those elected </a:t>
            </a:r>
            <a:r>
              <a:rPr lang="en-US" sz="3600" dirty="0" smtClean="0">
                <a:latin typeface="OI-Beyrut" pitchFamily="2" charset="0"/>
              </a:rPr>
              <a:t>	   and chosen </a:t>
            </a:r>
            <a:r>
              <a:rPr lang="en-US" sz="3600" dirty="0">
                <a:latin typeface="OI-Beyrut" pitchFamily="2" charset="0"/>
              </a:rPr>
              <a:t>from among your </a:t>
            </a:r>
            <a:r>
              <a:rPr lang="en-US" sz="3600" dirty="0" smtClean="0">
                <a:latin typeface="OI-Beyrut" pitchFamily="2" charset="0"/>
              </a:rPr>
              <a:t>creatures</a:t>
            </a:r>
            <a:endParaRPr lang="en-US" sz="3600" dirty="0">
              <a:latin typeface="OI-Beyrut" pitchFamily="2" charset="0"/>
            </a:endParaRPr>
          </a:p>
        </p:txBody>
      </p:sp>
    </p:spTree>
    <p:extLst>
      <p:ext uri="{BB962C8B-B14F-4D97-AF65-F5344CB8AC3E}">
        <p14:creationId xmlns:p14="http://schemas.microsoft.com/office/powerpoint/2010/main" xmlns="" val="583079977"/>
      </p:ext>
    </p:extLst>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60000"/>
              </a:lnSpc>
              <a:buNone/>
            </a:pPr>
            <a:r>
              <a:rPr lang="ar-IQ" sz="4400" dirty="0">
                <a:cs typeface="me_quran" pitchFamily="18" charset="-78"/>
              </a:rPr>
              <a:t>وَصَلِّ عَلَيْهِ صَلاةً لا غَايَةَ لِعَدَدِهَا،  وَلا نِهَايَةَ لِمَدَدِهَا،  وَلا نَفَادَ </a:t>
            </a:r>
            <a:r>
              <a:rPr lang="ar-IQ" sz="4400" dirty="0" smtClean="0">
                <a:cs typeface="me_quran" pitchFamily="18" charset="-78"/>
              </a:rPr>
              <a:t>لِأَمَدِهَا</a:t>
            </a:r>
            <a:endParaRPr lang="en-US" sz="4400" dirty="0">
              <a:cs typeface="me_quran" pitchFamily="18" charset="-78"/>
            </a:endParaRPr>
          </a:p>
        </p:txBody>
      </p:sp>
      <p:sp>
        <p:nvSpPr>
          <p:cNvPr id="4" name="Content Placeholder 2"/>
          <p:cNvSpPr txBox="1">
            <a:spLocks/>
          </p:cNvSpPr>
          <p:nvPr/>
        </p:nvSpPr>
        <p:spPr>
          <a:xfrm>
            <a:off x="1100665" y="2895600"/>
            <a:ext cx="7281335" cy="2336799"/>
          </a:xfrm>
          <a:prstGeom prst="rect">
            <a:avLst/>
          </a:prstGeom>
        </p:spPr>
        <p:txBody>
          <a:bodyPr vert="horz" lIns="91440" tIns="45720" rIns="91440" bIns="45720" rtlCol="0" anchor="t">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Shower upon him blessings unlimited in number, infinite in duration, unceasing in </a:t>
            </a:r>
            <a:r>
              <a:rPr lang="en-US" sz="3600" dirty="0" smtClean="0">
                <a:latin typeface="OI-Beyrut" pitchFamily="2" charset="0"/>
              </a:rPr>
              <a:t>repetition</a:t>
            </a:r>
            <a:endParaRPr lang="en-US" sz="3600" dirty="0">
              <a:latin typeface="OI-Beyrut" pitchFamily="2" charset="0"/>
            </a:endParaRPr>
          </a:p>
        </p:txBody>
      </p:sp>
    </p:spTree>
    <p:extLst>
      <p:ext uri="{BB962C8B-B14F-4D97-AF65-F5344CB8AC3E}">
        <p14:creationId xmlns:p14="http://schemas.microsoft.com/office/powerpoint/2010/main" xmlns="" val="583079977"/>
      </p:ext>
    </p:extLst>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200000"/>
              </a:lnSpc>
              <a:buNone/>
            </a:pPr>
            <a:r>
              <a:rPr lang="ar-IQ" sz="4400" dirty="0">
                <a:cs typeface="me_quran" pitchFamily="18" charset="-78"/>
              </a:rPr>
              <a:t>وَأَدِلْ بِهِ أَوْلِيَاءَكَ،  وَأَذْلِلْ بِهِ </a:t>
            </a:r>
            <a:r>
              <a:rPr lang="ar-IQ" sz="4400" dirty="0" smtClean="0">
                <a:cs typeface="me_quran" pitchFamily="18" charset="-78"/>
              </a:rPr>
              <a:t>أَعْدَاءَكَ</a:t>
            </a:r>
            <a:endParaRPr lang="en-US" sz="4400" dirty="0">
              <a:cs typeface="me_quran" pitchFamily="18" charset="-78"/>
            </a:endParaRPr>
          </a:p>
        </p:txBody>
      </p:sp>
      <p:sp>
        <p:nvSpPr>
          <p:cNvPr id="4" name="Content Placeholder 2"/>
          <p:cNvSpPr txBox="1">
            <a:spLocks/>
          </p:cNvSpPr>
          <p:nvPr/>
        </p:nvSpPr>
        <p:spPr>
          <a:xfrm>
            <a:off x="1100665" y="2895600"/>
            <a:ext cx="7281335" cy="2336799"/>
          </a:xfrm>
          <a:prstGeom prst="rect">
            <a:avLst/>
          </a:prstGeom>
        </p:spPr>
        <p:txBody>
          <a:bodyPr vert="horz" lIns="91440" tIns="45720" rIns="91440" bIns="45720" rtlCol="0" anchor="t">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Through him empower your friends, and through him disgrace your enemies</a:t>
            </a:r>
          </a:p>
        </p:txBody>
      </p:sp>
    </p:spTree>
    <p:extLst>
      <p:ext uri="{BB962C8B-B14F-4D97-AF65-F5344CB8AC3E}">
        <p14:creationId xmlns:p14="http://schemas.microsoft.com/office/powerpoint/2010/main" xmlns="" val="583079977"/>
      </p:ext>
    </p:extLst>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60000"/>
              </a:lnSpc>
              <a:buNone/>
            </a:pPr>
            <a:r>
              <a:rPr lang="ar-IQ" sz="4400" dirty="0">
                <a:cs typeface="me_quran" pitchFamily="18" charset="-78"/>
              </a:rPr>
              <a:t>وَصِلِ اللَّهُمَّ بَيْنَنَا وَبَيْنَهُ وُصْلَةً تُؤَدِّي إِلَى مُرَافَقَةِ </a:t>
            </a:r>
            <a:r>
              <a:rPr lang="ar-IQ" sz="4400" dirty="0" smtClean="0">
                <a:cs typeface="me_quran" pitchFamily="18" charset="-78"/>
              </a:rPr>
              <a:t>سَلَفِهِ</a:t>
            </a:r>
            <a:endParaRPr lang="en-US" sz="4400" dirty="0">
              <a:cs typeface="me_quran" pitchFamily="18" charset="-78"/>
            </a:endParaRPr>
          </a:p>
        </p:txBody>
      </p:sp>
      <p:sp>
        <p:nvSpPr>
          <p:cNvPr id="4" name="Content Placeholder 2"/>
          <p:cNvSpPr txBox="1">
            <a:spLocks/>
          </p:cNvSpPr>
          <p:nvPr/>
        </p:nvSpPr>
        <p:spPr>
          <a:xfrm>
            <a:off x="1100665" y="2895600"/>
            <a:ext cx="7281335" cy="2336799"/>
          </a:xfrm>
          <a:prstGeom prst="rect">
            <a:avLst/>
          </a:prstGeom>
        </p:spPr>
        <p:txBody>
          <a:bodyPr vert="horz" lIns="91440" tIns="45720" rIns="91440" bIns="45720" rtlCol="0" anchor="t">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Establish a connection between us and him [during his occultation] that leads us into the company of his </a:t>
            </a:r>
            <a:r>
              <a:rPr lang="en-US" sz="3600" dirty="0" smtClean="0">
                <a:latin typeface="OI-Beyrut" pitchFamily="2" charset="0"/>
              </a:rPr>
              <a:t>	forebears </a:t>
            </a:r>
            <a:r>
              <a:rPr lang="en-US" sz="3600" dirty="0">
                <a:latin typeface="OI-Beyrut" pitchFamily="2" charset="0"/>
              </a:rPr>
              <a:t>[in the hereafter</a:t>
            </a:r>
            <a:r>
              <a:rPr lang="en-US" sz="3600" dirty="0" smtClean="0">
                <a:latin typeface="OI-Beyrut" pitchFamily="2" charset="0"/>
              </a:rPr>
              <a:t>]</a:t>
            </a:r>
            <a:endParaRPr lang="en-US" sz="3600" dirty="0">
              <a:latin typeface="OI-Beyrut" pitchFamily="2" charset="0"/>
            </a:endParaRPr>
          </a:p>
        </p:txBody>
      </p:sp>
    </p:spTree>
    <p:extLst>
      <p:ext uri="{BB962C8B-B14F-4D97-AF65-F5344CB8AC3E}">
        <p14:creationId xmlns:p14="http://schemas.microsoft.com/office/powerpoint/2010/main" xmlns="" val="583079977"/>
      </p:ext>
    </p:extLst>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50000"/>
              </a:lnSpc>
              <a:buNone/>
            </a:pPr>
            <a:r>
              <a:rPr lang="ar-IQ" sz="4400" dirty="0">
                <a:cs typeface="me_quran" pitchFamily="18" charset="-78"/>
              </a:rPr>
              <a:t>وَاجْعَلْنَا مِمَّنْ يَأْخُذُ بِحُجْزَتِهِمْ وَيَمْكُثُ فِي </a:t>
            </a:r>
            <a:r>
              <a:rPr lang="ar-IQ" sz="4400" dirty="0" smtClean="0">
                <a:cs typeface="me_quran" pitchFamily="18" charset="-78"/>
              </a:rPr>
              <a:t>ظِلِّهِمْ</a:t>
            </a:r>
            <a:endParaRPr lang="en-US" sz="4400" dirty="0">
              <a:cs typeface="me_quran" pitchFamily="18" charset="-78"/>
            </a:endParaRPr>
          </a:p>
        </p:txBody>
      </p:sp>
      <p:sp>
        <p:nvSpPr>
          <p:cNvPr id="4" name="Content Placeholder 2"/>
          <p:cNvSpPr txBox="1">
            <a:spLocks/>
          </p:cNvSpPr>
          <p:nvPr/>
        </p:nvSpPr>
        <p:spPr>
          <a:xfrm>
            <a:off x="1100665" y="2895600"/>
            <a:ext cx="7281335" cy="2336799"/>
          </a:xfrm>
          <a:prstGeom prst="rect">
            <a:avLst/>
          </a:prstGeom>
        </p:spPr>
        <p:txBody>
          <a:bodyPr vert="horz" lIns="91440" tIns="45720" rIns="91440" bIns="45720" rtlCol="0" anchor="t">
            <a:normAutofit fontScale="925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(Make us among those who hold fast to them [by seeking their intercession at the Judgment] and who reside [for eternity] </a:t>
            </a:r>
            <a:r>
              <a:rPr lang="en-US" sz="3600" dirty="0" smtClean="0">
                <a:latin typeface="OI-Beyrut" pitchFamily="2" charset="0"/>
              </a:rPr>
              <a:t>	  in </a:t>
            </a:r>
            <a:r>
              <a:rPr lang="en-US" sz="3600" dirty="0">
                <a:latin typeface="OI-Beyrut" pitchFamily="2" charset="0"/>
              </a:rPr>
              <a:t>their proximity [in paradise</a:t>
            </a:r>
            <a:r>
              <a:rPr lang="en-US" sz="3600" dirty="0" smtClean="0">
                <a:latin typeface="OI-Beyrut" pitchFamily="2" charset="0"/>
              </a:rPr>
              <a:t>])</a:t>
            </a:r>
            <a:endParaRPr lang="en-US" sz="3600" dirty="0">
              <a:latin typeface="OI-Beyrut" pitchFamily="2" charset="0"/>
            </a:endParaRPr>
          </a:p>
        </p:txBody>
      </p:sp>
    </p:spTree>
    <p:extLst>
      <p:ext uri="{BB962C8B-B14F-4D97-AF65-F5344CB8AC3E}">
        <p14:creationId xmlns:p14="http://schemas.microsoft.com/office/powerpoint/2010/main" xmlns="" val="583079977"/>
      </p:ext>
    </p:extLst>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fontScale="92500"/>
          </a:bodyPr>
          <a:lstStyle/>
          <a:p>
            <a:pPr marL="0" indent="0" algn="ctr" rtl="1">
              <a:lnSpc>
                <a:spcPct val="150000"/>
              </a:lnSpc>
              <a:buNone/>
            </a:pPr>
            <a:r>
              <a:rPr lang="ar-IQ" sz="4400" dirty="0">
                <a:cs typeface="me_quran" pitchFamily="18" charset="-78"/>
              </a:rPr>
              <a:t>وَأَعِنَّا عَلَى تَأْدِيَةِ حُقُوقِهِ إِلَيْهِ،  وَالاجْتِهَادِ فِي طَاعَتِهِ،  وَاجْتِنَابِ </a:t>
            </a:r>
            <a:r>
              <a:rPr lang="ar-IQ" sz="4400" dirty="0" smtClean="0">
                <a:cs typeface="me_quran" pitchFamily="18" charset="-78"/>
              </a:rPr>
              <a:t>مَعْصِيَتِهِ</a:t>
            </a:r>
            <a:endParaRPr lang="en-US" sz="4400" dirty="0">
              <a:cs typeface="me_quran" pitchFamily="18" charset="-78"/>
            </a:endParaRPr>
          </a:p>
        </p:txBody>
      </p:sp>
      <p:sp>
        <p:nvSpPr>
          <p:cNvPr id="4" name="Content Placeholder 2"/>
          <p:cNvSpPr txBox="1">
            <a:spLocks/>
          </p:cNvSpPr>
          <p:nvPr/>
        </p:nvSpPr>
        <p:spPr>
          <a:xfrm>
            <a:off x="1100665" y="2895600"/>
            <a:ext cx="7281335" cy="2336799"/>
          </a:xfrm>
          <a:prstGeom prst="rect">
            <a:avLst/>
          </a:prstGeom>
        </p:spPr>
        <p:txBody>
          <a:bodyPr vert="horz" lIns="91440" tIns="45720" rIns="91440" bIns="45720" rtlCol="0" anchor="t">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Help us to fulfill our [monetary] obligations to him and to endeavor  </a:t>
            </a:r>
            <a:r>
              <a:rPr lang="en-US" sz="3600" dirty="0" smtClean="0">
                <a:latin typeface="OI-Beyrut" pitchFamily="2" charset="0"/>
              </a:rPr>
              <a:t>  	to </a:t>
            </a:r>
            <a:r>
              <a:rPr lang="en-US" sz="3600" dirty="0">
                <a:latin typeface="OI-Beyrut" pitchFamily="2" charset="0"/>
              </a:rPr>
              <a:t>obey him and to refrain from sinning against </a:t>
            </a:r>
            <a:r>
              <a:rPr lang="en-US" sz="3600" dirty="0" smtClean="0">
                <a:latin typeface="OI-Beyrut" pitchFamily="2" charset="0"/>
              </a:rPr>
              <a:t>him</a:t>
            </a:r>
            <a:endParaRPr lang="en-US" sz="3600" dirty="0">
              <a:latin typeface="OI-Beyrut" pitchFamily="2" charset="0"/>
            </a:endParaRPr>
          </a:p>
        </p:txBody>
      </p:sp>
    </p:spTree>
    <p:extLst>
      <p:ext uri="{BB962C8B-B14F-4D97-AF65-F5344CB8AC3E}">
        <p14:creationId xmlns:p14="http://schemas.microsoft.com/office/powerpoint/2010/main" xmlns="" val="583079977"/>
      </p:ext>
    </p:extLst>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fontScale="70000" lnSpcReduction="20000"/>
          </a:bodyPr>
          <a:lstStyle/>
          <a:p>
            <a:pPr marL="0" indent="0" algn="ctr" rtl="1">
              <a:lnSpc>
                <a:spcPct val="170000"/>
              </a:lnSpc>
              <a:buNone/>
            </a:pPr>
            <a:r>
              <a:rPr lang="ar-IQ" sz="4400" dirty="0">
                <a:cs typeface="me_quran" pitchFamily="18" charset="-78"/>
              </a:rPr>
              <a:t>وَامْنُنْ عَلَيْنَا بِرِضَاهُ،  وَهَبْ لَنَا رَأْفَتَهُ وَرَحْمَتَهُ وَدُعَاءَهُ وَخَيْرَهُ مَا نَنَالُ بِهِ سَعَةً مِنْ رَحْمَتِكَ وَفَوْزاً </a:t>
            </a:r>
            <a:r>
              <a:rPr lang="ar-IQ" sz="4400" dirty="0" smtClean="0">
                <a:cs typeface="me_quran" pitchFamily="18" charset="-78"/>
              </a:rPr>
              <a:t>عِنْدَكَ</a:t>
            </a:r>
            <a:endParaRPr lang="en-US" sz="4400" dirty="0">
              <a:cs typeface="me_quran" pitchFamily="18" charset="-78"/>
            </a:endParaRPr>
          </a:p>
        </p:txBody>
      </p:sp>
      <p:sp>
        <p:nvSpPr>
          <p:cNvPr id="4" name="Content Placeholder 2"/>
          <p:cNvSpPr txBox="1">
            <a:spLocks/>
          </p:cNvSpPr>
          <p:nvPr/>
        </p:nvSpPr>
        <p:spPr>
          <a:xfrm>
            <a:off x="1100665" y="2895600"/>
            <a:ext cx="7281335" cy="2336799"/>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2800" dirty="0">
                <a:latin typeface="OI-Beyrut" pitchFamily="2" charset="0"/>
              </a:rPr>
              <a:t>Favor us by letting him be pleased with us, Grant us his compassion, his mercy, his prayers, and his benevolence such that we attain to your </a:t>
            </a:r>
            <a:r>
              <a:rPr lang="en-US" sz="2800" dirty="0" smtClean="0">
                <a:latin typeface="OI-Beyrut" pitchFamily="2" charset="0"/>
              </a:rPr>
              <a:t>	vast </a:t>
            </a:r>
            <a:r>
              <a:rPr lang="en-US" sz="2800" dirty="0">
                <a:latin typeface="OI-Beyrut" pitchFamily="2" charset="0"/>
              </a:rPr>
              <a:t>mercy and [ultimate] success in your </a:t>
            </a:r>
            <a:r>
              <a:rPr lang="en-US" sz="2800" dirty="0" smtClean="0">
                <a:latin typeface="OI-Beyrut" pitchFamily="2" charset="0"/>
              </a:rPr>
              <a:t>proximity</a:t>
            </a:r>
            <a:endParaRPr lang="en-US" sz="2800" dirty="0">
              <a:latin typeface="OI-Beyrut" pitchFamily="2" charset="0"/>
            </a:endParaRPr>
          </a:p>
        </p:txBody>
      </p:sp>
    </p:spTree>
    <p:extLst>
      <p:ext uri="{BB962C8B-B14F-4D97-AF65-F5344CB8AC3E}">
        <p14:creationId xmlns:p14="http://schemas.microsoft.com/office/powerpoint/2010/main" xmlns="" val="583079977"/>
      </p:ext>
    </p:extLst>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50000"/>
              </a:lnSpc>
              <a:buNone/>
            </a:pPr>
            <a:r>
              <a:rPr lang="ar-IQ" sz="4400" dirty="0">
                <a:cs typeface="me_quran" pitchFamily="18" charset="-78"/>
              </a:rPr>
              <a:t>وَاجْعَلْ صَلاتَنَا بِهِ مَقْبُولَةً،  وَذُنُوبَنَا بِهِ </a:t>
            </a:r>
            <a:r>
              <a:rPr lang="ar-IQ" sz="4400" dirty="0" smtClean="0">
                <a:cs typeface="me_quran" pitchFamily="18" charset="-78"/>
              </a:rPr>
              <a:t>مَغْفُورَةً</a:t>
            </a:r>
            <a:endParaRPr lang="en-US" sz="4400" dirty="0">
              <a:cs typeface="me_quran" pitchFamily="18" charset="-78"/>
            </a:endParaRPr>
          </a:p>
        </p:txBody>
      </p:sp>
      <p:sp>
        <p:nvSpPr>
          <p:cNvPr id="4" name="Content Placeholder 2"/>
          <p:cNvSpPr txBox="1">
            <a:spLocks/>
          </p:cNvSpPr>
          <p:nvPr/>
        </p:nvSpPr>
        <p:spPr>
          <a:xfrm>
            <a:off x="1100665" y="2895600"/>
            <a:ext cx="7281335" cy="2336799"/>
          </a:xfrm>
          <a:prstGeom prst="rect">
            <a:avLst/>
          </a:prstGeom>
        </p:spPr>
        <p:txBody>
          <a:bodyPr vert="horz" lIns="91440" tIns="45720" rIns="91440" bIns="45720" rtlCol="0" anchor="t">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Accept our prayers for his sake, Forgive our sins for his </a:t>
            </a:r>
            <a:r>
              <a:rPr lang="en-US" sz="3600" dirty="0" smtClean="0">
                <a:latin typeface="OI-Beyrut" pitchFamily="2" charset="0"/>
              </a:rPr>
              <a:t>sake</a:t>
            </a:r>
            <a:endParaRPr lang="en-US" sz="3600" dirty="0">
              <a:latin typeface="OI-Beyrut" pitchFamily="2" charset="0"/>
            </a:endParaRPr>
          </a:p>
        </p:txBody>
      </p:sp>
    </p:spTree>
    <p:extLst>
      <p:ext uri="{BB962C8B-B14F-4D97-AF65-F5344CB8AC3E}">
        <p14:creationId xmlns:p14="http://schemas.microsoft.com/office/powerpoint/2010/main" xmlns="" val="583079977"/>
      </p:ext>
    </p:extLst>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fontScale="77500" lnSpcReduction="20000"/>
          </a:bodyPr>
          <a:lstStyle/>
          <a:p>
            <a:pPr marL="0" indent="0" algn="ctr" rtl="1">
              <a:lnSpc>
                <a:spcPct val="170000"/>
              </a:lnSpc>
              <a:buNone/>
            </a:pPr>
            <a:r>
              <a:rPr lang="ar-IQ" sz="4400" dirty="0">
                <a:cs typeface="me_quran" pitchFamily="18" charset="-78"/>
              </a:rPr>
              <a:t>وَدُعَاءَنَا بِهِ مُسْتَجَاباً،  وَاجْعَلْ أَرْزَاقَنَا بِهِ مَبْسُوطَةً،  وَهُمُومَنَا بِهِ مَكْفِيَّةً،  وَحَوَائِجَنَا بِهِ </a:t>
            </a:r>
            <a:r>
              <a:rPr lang="ar-IQ" sz="4400" dirty="0" smtClean="0">
                <a:cs typeface="me_quran" pitchFamily="18" charset="-78"/>
              </a:rPr>
              <a:t>مَقْضِيَّةً</a:t>
            </a:r>
            <a:endParaRPr lang="en-US" sz="4400" dirty="0">
              <a:cs typeface="me_quran" pitchFamily="18" charset="-78"/>
            </a:endParaRPr>
          </a:p>
        </p:txBody>
      </p:sp>
      <p:sp>
        <p:nvSpPr>
          <p:cNvPr id="4" name="Content Placeholder 2"/>
          <p:cNvSpPr txBox="1">
            <a:spLocks/>
          </p:cNvSpPr>
          <p:nvPr/>
        </p:nvSpPr>
        <p:spPr>
          <a:xfrm>
            <a:off x="1100665" y="2895600"/>
            <a:ext cx="7281335" cy="2336799"/>
          </a:xfrm>
          <a:prstGeom prst="rect">
            <a:avLst/>
          </a:prstGeom>
        </p:spPr>
        <p:txBody>
          <a:bodyPr vert="horz" lIns="91440" tIns="45720" rIns="91440" bIns="45720" rtlCol="0" anchor="t">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Answer our prayers for his sake, Increase our sustenance for his sake, Relieve us of our worries for his sake, </a:t>
            </a:r>
            <a:r>
              <a:rPr lang="en-US" sz="3600" dirty="0" smtClean="0">
                <a:latin typeface="OI-Beyrut" pitchFamily="2" charset="0"/>
              </a:rPr>
              <a:t>	Fulfill </a:t>
            </a:r>
            <a:r>
              <a:rPr lang="en-US" sz="3600" dirty="0">
                <a:latin typeface="OI-Beyrut" pitchFamily="2" charset="0"/>
              </a:rPr>
              <a:t>our needs for his </a:t>
            </a:r>
            <a:r>
              <a:rPr lang="en-US" sz="3600" dirty="0" smtClean="0">
                <a:latin typeface="OI-Beyrut" pitchFamily="2" charset="0"/>
              </a:rPr>
              <a:t>sake</a:t>
            </a:r>
            <a:endParaRPr lang="en-US" sz="3600" dirty="0">
              <a:latin typeface="OI-Beyrut" pitchFamily="2" charset="0"/>
            </a:endParaRPr>
          </a:p>
        </p:txBody>
      </p:sp>
    </p:spTree>
    <p:extLst>
      <p:ext uri="{BB962C8B-B14F-4D97-AF65-F5344CB8AC3E}">
        <p14:creationId xmlns:p14="http://schemas.microsoft.com/office/powerpoint/2010/main" xmlns="" val="583079977"/>
      </p:ext>
    </p:extLst>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50000"/>
              </a:lnSpc>
              <a:buNone/>
            </a:pPr>
            <a:r>
              <a:rPr lang="ar-IQ" sz="4400" dirty="0">
                <a:cs typeface="me_quran" pitchFamily="18" charset="-78"/>
              </a:rPr>
              <a:t>وَأَقْبِلْ إِلَيْنَا بِوَجْهِكَ الْكَرِيمِ،  وَاقْبَلْ تَقَرُّبَنَا </a:t>
            </a:r>
            <a:r>
              <a:rPr lang="ar-IQ" sz="4400" dirty="0" smtClean="0">
                <a:cs typeface="me_quran" pitchFamily="18" charset="-78"/>
              </a:rPr>
              <a:t>إِلَيْكَ</a:t>
            </a:r>
            <a:endParaRPr lang="en-US" sz="4400" dirty="0">
              <a:cs typeface="me_quran" pitchFamily="18" charset="-78"/>
            </a:endParaRPr>
          </a:p>
        </p:txBody>
      </p:sp>
      <p:sp>
        <p:nvSpPr>
          <p:cNvPr id="4" name="Content Placeholder 2"/>
          <p:cNvSpPr txBox="1">
            <a:spLocks/>
          </p:cNvSpPr>
          <p:nvPr/>
        </p:nvSpPr>
        <p:spPr>
          <a:xfrm>
            <a:off x="1100665" y="2895600"/>
            <a:ext cx="7281335" cy="2336799"/>
          </a:xfrm>
          <a:prstGeom prst="rect">
            <a:avLst/>
          </a:prstGeom>
        </p:spPr>
        <p:txBody>
          <a:bodyPr vert="horz" lIns="91440" tIns="45720" rIns="91440" bIns="45720" rtlCol="0" anchor="t">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Turn toward us in your magnanimity, Accept our effort to attain your </a:t>
            </a:r>
            <a:r>
              <a:rPr lang="en-US" sz="3600" dirty="0" smtClean="0">
                <a:latin typeface="OI-Beyrut" pitchFamily="2" charset="0"/>
              </a:rPr>
              <a:t>	proximity </a:t>
            </a:r>
            <a:r>
              <a:rPr lang="en-US" sz="3600" dirty="0">
                <a:latin typeface="OI-Beyrut" pitchFamily="2" charset="0"/>
              </a:rPr>
              <a:t>[through this supplication</a:t>
            </a:r>
            <a:r>
              <a:rPr lang="en-US" sz="3600" dirty="0" smtClean="0">
                <a:latin typeface="OI-Beyrut" pitchFamily="2" charset="0"/>
              </a:rPr>
              <a:t>]</a:t>
            </a:r>
            <a:endParaRPr lang="en-US" sz="3600" dirty="0">
              <a:latin typeface="OI-Beyrut" pitchFamily="2" charset="0"/>
            </a:endParaRPr>
          </a:p>
        </p:txBody>
      </p:sp>
    </p:spTree>
    <p:extLst>
      <p:ext uri="{BB962C8B-B14F-4D97-AF65-F5344CB8AC3E}">
        <p14:creationId xmlns:p14="http://schemas.microsoft.com/office/powerpoint/2010/main" xmlns="" val="5830799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50000"/>
              </a:lnSpc>
              <a:buNone/>
            </a:pPr>
            <a:r>
              <a:rPr lang="ar-IQ" sz="4400" dirty="0">
                <a:cs typeface="me_quran" pitchFamily="18" charset="-78"/>
              </a:rPr>
              <a:t>وَبَعْضٌ حَمَلْتَهُ فِي فُلْكِكَ،  وَنَجَّيْتَهُ وَمَنْ آمَنَ مَعَهُ مِنَ الْهَلَكَةِ </a:t>
            </a:r>
            <a:r>
              <a:rPr lang="ar-IQ" sz="4400" dirty="0" smtClean="0">
                <a:cs typeface="me_quran" pitchFamily="18" charset="-78"/>
              </a:rPr>
              <a:t>بِرَحْمَتِكَ</a:t>
            </a:r>
            <a:endParaRPr lang="en-US" sz="4400" dirty="0">
              <a:cs typeface="me_quran" pitchFamily="18" charset="-78"/>
            </a:endParaRPr>
          </a:p>
        </p:txBody>
      </p:sp>
      <p:sp>
        <p:nvSpPr>
          <p:cNvPr id="4" name="Content Placeholder 2"/>
          <p:cNvSpPr txBox="1">
            <a:spLocks/>
          </p:cNvSpPr>
          <p:nvPr/>
        </p:nvSpPr>
        <p:spPr>
          <a:xfrm>
            <a:off x="1100665" y="2819400"/>
            <a:ext cx="7281335" cy="2412999"/>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You boarded one [of them] on your ark, and out of your mercy, you saved him and those who believed [in God] </a:t>
            </a:r>
            <a:r>
              <a:rPr lang="en-US" sz="3600" dirty="0" smtClean="0">
                <a:latin typeface="OI-Beyrut" pitchFamily="2" charset="0"/>
              </a:rPr>
              <a:t>	with </a:t>
            </a:r>
            <a:r>
              <a:rPr lang="en-US" sz="3600" dirty="0">
                <a:latin typeface="OI-Beyrut" pitchFamily="2" charset="0"/>
              </a:rPr>
              <a:t>him from </a:t>
            </a:r>
            <a:r>
              <a:rPr lang="en-US" sz="3600" dirty="0" smtClean="0">
                <a:latin typeface="OI-Beyrut" pitchFamily="2" charset="0"/>
              </a:rPr>
              <a:t>destruction</a:t>
            </a:r>
            <a:endParaRPr lang="en-US" sz="3600" dirty="0">
              <a:latin typeface="OI-Beyrut" pitchFamily="2" charset="0"/>
            </a:endParaRPr>
          </a:p>
        </p:txBody>
      </p:sp>
    </p:spTree>
    <p:extLst>
      <p:ext uri="{BB962C8B-B14F-4D97-AF65-F5344CB8AC3E}">
        <p14:creationId xmlns:p14="http://schemas.microsoft.com/office/powerpoint/2010/main" xmlns="" val="2419350874"/>
      </p:ext>
    </p:extLst>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fontScale="85000" lnSpcReduction="10000"/>
          </a:bodyPr>
          <a:lstStyle/>
          <a:p>
            <a:pPr marL="0" indent="0" algn="ctr" rtl="1">
              <a:lnSpc>
                <a:spcPct val="160000"/>
              </a:lnSpc>
              <a:buNone/>
            </a:pPr>
            <a:r>
              <a:rPr lang="ar-IQ" sz="4400" dirty="0">
                <a:cs typeface="me_quran" pitchFamily="18" charset="-78"/>
              </a:rPr>
              <a:t>وَانْظُرْ إِلَيْنَا نَظْرَةً رَحِيمَةً نَسْتَكْمِلُ بِهَا الْكَرَامَةَ عِنْدَكَ، ثُمَّ لا تَصْرِفْهَا عَنَّا </a:t>
            </a:r>
            <a:r>
              <a:rPr lang="ar-IQ" sz="4400" dirty="0" smtClean="0">
                <a:cs typeface="me_quran" pitchFamily="18" charset="-78"/>
              </a:rPr>
              <a:t>بِجُودِكَ</a:t>
            </a:r>
            <a:endParaRPr lang="en-US" sz="4400" dirty="0">
              <a:cs typeface="me_quran" pitchFamily="18" charset="-78"/>
            </a:endParaRPr>
          </a:p>
        </p:txBody>
      </p:sp>
      <p:sp>
        <p:nvSpPr>
          <p:cNvPr id="4" name="Content Placeholder 2"/>
          <p:cNvSpPr txBox="1">
            <a:spLocks/>
          </p:cNvSpPr>
          <p:nvPr/>
        </p:nvSpPr>
        <p:spPr>
          <a:xfrm>
            <a:off x="1100665" y="2895600"/>
            <a:ext cx="7281335" cy="2336799"/>
          </a:xfrm>
          <a:prstGeom prst="rect">
            <a:avLst/>
          </a:prstGeom>
        </p:spPr>
        <p:txBody>
          <a:bodyPr vert="horz" lIns="91440" tIns="45720" rIns="91440" bIns="45720" rtlCol="0" anchor="t">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Gaze upon us with mercy by which we can perfect our honor before you, </a:t>
            </a:r>
            <a:r>
              <a:rPr lang="en-US" sz="3600" dirty="0" smtClean="0">
                <a:latin typeface="OI-Beyrut" pitchFamily="2" charset="0"/>
              </a:rPr>
              <a:t>	Then</a:t>
            </a:r>
            <a:r>
              <a:rPr lang="en-US" sz="3600" dirty="0">
                <a:latin typeface="OI-Beyrut" pitchFamily="2" charset="0"/>
              </a:rPr>
              <a:t>, be generous with us and </a:t>
            </a:r>
            <a:r>
              <a:rPr lang="en-US" sz="3600" dirty="0" smtClean="0">
                <a:latin typeface="OI-Beyrut" pitchFamily="2" charset="0"/>
              </a:rPr>
              <a:t>	  do </a:t>
            </a:r>
            <a:r>
              <a:rPr lang="en-US" sz="3600" dirty="0">
                <a:latin typeface="OI-Beyrut" pitchFamily="2" charset="0"/>
              </a:rPr>
              <a:t>not strip us of this [honor</a:t>
            </a:r>
            <a:r>
              <a:rPr lang="en-US" sz="3600" dirty="0" smtClean="0">
                <a:latin typeface="OI-Beyrut" pitchFamily="2" charset="0"/>
              </a:rPr>
              <a:t>]</a:t>
            </a:r>
            <a:endParaRPr lang="en-US" sz="3600" dirty="0">
              <a:latin typeface="OI-Beyrut" pitchFamily="2" charset="0"/>
            </a:endParaRPr>
          </a:p>
        </p:txBody>
      </p:sp>
    </p:spTree>
    <p:extLst>
      <p:ext uri="{BB962C8B-B14F-4D97-AF65-F5344CB8AC3E}">
        <p14:creationId xmlns:p14="http://schemas.microsoft.com/office/powerpoint/2010/main" xmlns="" val="583079977"/>
      </p:ext>
    </p:extLst>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50000"/>
              </a:lnSpc>
              <a:buNone/>
            </a:pPr>
            <a:r>
              <a:rPr lang="ar-IQ" sz="4400" dirty="0">
                <a:cs typeface="me_quran" pitchFamily="18" charset="-78"/>
              </a:rPr>
              <a:t>وَاسْقِنَا مِنْ حَوْضِ جَدِّهِ - صَلَّى اللَّهُ عَلَيْهِ وَآلِهِ - بِكَأْسِهِ </a:t>
            </a:r>
            <a:r>
              <a:rPr lang="ar-IQ" sz="4400" dirty="0" smtClean="0">
                <a:cs typeface="me_quran" pitchFamily="18" charset="-78"/>
              </a:rPr>
              <a:t>وَبِيَدِهِ</a:t>
            </a:r>
            <a:endParaRPr lang="en-US" sz="4400" dirty="0">
              <a:cs typeface="me_quran" pitchFamily="18" charset="-78"/>
            </a:endParaRPr>
          </a:p>
        </p:txBody>
      </p:sp>
      <p:sp>
        <p:nvSpPr>
          <p:cNvPr id="4" name="Content Placeholder 2"/>
          <p:cNvSpPr txBox="1">
            <a:spLocks/>
          </p:cNvSpPr>
          <p:nvPr/>
        </p:nvSpPr>
        <p:spPr>
          <a:xfrm>
            <a:off x="1100665" y="2895600"/>
            <a:ext cx="7281335" cy="2336799"/>
          </a:xfrm>
          <a:prstGeom prst="rect">
            <a:avLst/>
          </a:prstGeom>
        </p:spPr>
        <p:txBody>
          <a:bodyPr vert="horz" lIns="91440" tIns="45720" rIns="91440" bIns="45720" rtlCol="0" anchor="t">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dirty="0">
                <a:latin typeface="OI-Beyrut" pitchFamily="2" charset="0"/>
              </a:rPr>
              <a:t>Give us water from the pool of our Imam’s forefather—may you shower </a:t>
            </a:r>
            <a:r>
              <a:rPr lang="en-US" dirty="0" smtClean="0">
                <a:latin typeface="OI-Beyrut" pitchFamily="2" charset="0"/>
              </a:rPr>
              <a:t>him </a:t>
            </a:r>
            <a:r>
              <a:rPr lang="en-US" dirty="0">
                <a:latin typeface="OI-Beyrut" pitchFamily="2" charset="0"/>
              </a:rPr>
              <a:t>and his family with </a:t>
            </a:r>
            <a:r>
              <a:rPr lang="en-US" dirty="0" smtClean="0">
                <a:latin typeface="OI-Beyrut" pitchFamily="2" charset="0"/>
              </a:rPr>
              <a:t>mercy—in </a:t>
            </a:r>
            <a:r>
              <a:rPr lang="en-US" dirty="0">
                <a:latin typeface="OI-Beyrut" pitchFamily="2" charset="0"/>
              </a:rPr>
              <a:t>his cup and by his </a:t>
            </a:r>
            <a:r>
              <a:rPr lang="en-US" dirty="0" smtClean="0">
                <a:latin typeface="OI-Beyrut" pitchFamily="2" charset="0"/>
              </a:rPr>
              <a:t>hand</a:t>
            </a:r>
            <a:endParaRPr lang="en-US" dirty="0">
              <a:latin typeface="OI-Beyrut" pitchFamily="2" charset="0"/>
            </a:endParaRPr>
          </a:p>
        </p:txBody>
      </p:sp>
    </p:spTree>
    <p:extLst>
      <p:ext uri="{BB962C8B-B14F-4D97-AF65-F5344CB8AC3E}">
        <p14:creationId xmlns:p14="http://schemas.microsoft.com/office/powerpoint/2010/main" xmlns="" val="583079977"/>
      </p:ext>
    </p:extLst>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50000"/>
              </a:lnSpc>
              <a:buNone/>
            </a:pPr>
            <a:r>
              <a:rPr lang="ar-IQ" sz="4400" dirty="0">
                <a:cs typeface="me_quran" pitchFamily="18" charset="-78"/>
              </a:rPr>
              <a:t>رَيّاً رَوِيّاً هَنِيئاً سَائِغاً لا ظَمَأَ </a:t>
            </a:r>
            <a:r>
              <a:rPr lang="ar-IQ" sz="4400" dirty="0" smtClean="0">
                <a:cs typeface="me_quran" pitchFamily="18" charset="-78"/>
              </a:rPr>
              <a:t>بَعْدَهُ</a:t>
            </a:r>
            <a:endParaRPr lang="en-US" sz="4400" dirty="0">
              <a:cs typeface="me_quran" pitchFamily="18" charset="-78"/>
            </a:endParaRPr>
          </a:p>
        </p:txBody>
      </p:sp>
      <p:sp>
        <p:nvSpPr>
          <p:cNvPr id="4" name="Content Placeholder 2"/>
          <p:cNvSpPr txBox="1">
            <a:spLocks/>
          </p:cNvSpPr>
          <p:nvPr/>
        </p:nvSpPr>
        <p:spPr>
          <a:xfrm>
            <a:off x="1100665" y="2895600"/>
            <a:ext cx="7281335" cy="2336799"/>
          </a:xfrm>
          <a:prstGeom prst="rect">
            <a:avLst/>
          </a:prstGeom>
        </p:spPr>
        <p:txBody>
          <a:bodyPr vert="horz" lIns="91440" tIns="45720" rIns="91440" bIns="45720" rtlCol="0" anchor="t">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[May it be] a drink that is thirst-quenching, sweet, and palatable, after which we shall never thirst </a:t>
            </a:r>
            <a:r>
              <a:rPr lang="en-US" sz="3600" dirty="0" smtClean="0">
                <a:latin typeface="OI-Beyrut" pitchFamily="2" charset="0"/>
              </a:rPr>
              <a:t>again</a:t>
            </a:r>
            <a:endParaRPr lang="en-US" sz="3600" dirty="0">
              <a:latin typeface="OI-Beyrut" pitchFamily="2" charset="0"/>
            </a:endParaRPr>
          </a:p>
        </p:txBody>
      </p:sp>
    </p:spTree>
    <p:extLst>
      <p:ext uri="{BB962C8B-B14F-4D97-AF65-F5344CB8AC3E}">
        <p14:creationId xmlns:p14="http://schemas.microsoft.com/office/powerpoint/2010/main" xmlns="" val="583079977"/>
      </p:ext>
    </p:extLst>
  </p:cSld>
  <p:clrMapOvr>
    <a:masterClrMapping/>
  </p:clrMapOvr>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50000"/>
              </a:lnSpc>
              <a:buNone/>
            </a:pPr>
            <a:r>
              <a:rPr lang="ar-IQ" sz="4400" dirty="0">
                <a:cs typeface="me_quran" pitchFamily="18" charset="-78"/>
              </a:rPr>
              <a:t> يَا أَرْحَمَ الرَّاحِمِين</a:t>
            </a:r>
            <a:endParaRPr lang="en-US" sz="4400" dirty="0">
              <a:cs typeface="me_quran" pitchFamily="18" charset="-78"/>
            </a:endParaRPr>
          </a:p>
        </p:txBody>
      </p:sp>
      <p:sp>
        <p:nvSpPr>
          <p:cNvPr id="4" name="Content Placeholder 2"/>
          <p:cNvSpPr txBox="1">
            <a:spLocks/>
          </p:cNvSpPr>
          <p:nvPr/>
        </p:nvSpPr>
        <p:spPr>
          <a:xfrm>
            <a:off x="1100665" y="2895600"/>
            <a:ext cx="7281335" cy="2336799"/>
          </a:xfrm>
          <a:prstGeom prst="rect">
            <a:avLst/>
          </a:prstGeom>
        </p:spPr>
        <p:txBody>
          <a:bodyPr vert="horz" lIns="91440" tIns="45720" rIns="91440" bIns="45720" rtlCol="0" anchor="t">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O Most Merciful [God]!</a:t>
            </a:r>
          </a:p>
        </p:txBody>
      </p:sp>
    </p:spTree>
    <p:extLst>
      <p:ext uri="{BB962C8B-B14F-4D97-AF65-F5344CB8AC3E}">
        <p14:creationId xmlns:p14="http://schemas.microsoft.com/office/powerpoint/2010/main" xmlns="" val="5830799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50000"/>
              </a:lnSpc>
              <a:buNone/>
            </a:pPr>
            <a:r>
              <a:rPr lang="ar-IQ" sz="4400" dirty="0">
                <a:cs typeface="me_quran" pitchFamily="18" charset="-78"/>
              </a:rPr>
              <a:t>وَبَعْضٌ اتَّخَذْتَهُ لِنَفْسِكَ خَلِيلاً،  وَسَأَلَكَ لِسَانَ صِدْقٍ فِي </a:t>
            </a:r>
            <a:r>
              <a:rPr lang="ar-IQ" sz="4400" dirty="0" smtClean="0">
                <a:cs typeface="me_quran" pitchFamily="18" charset="-78"/>
              </a:rPr>
              <a:t>الْآخِرِينَ</a:t>
            </a:r>
            <a:endParaRPr lang="en-US" sz="4400" dirty="0">
              <a:cs typeface="me_quran" pitchFamily="18" charset="-78"/>
            </a:endParaRPr>
          </a:p>
        </p:txBody>
      </p:sp>
      <p:sp>
        <p:nvSpPr>
          <p:cNvPr id="4" name="Content Placeholder 2"/>
          <p:cNvSpPr txBox="1">
            <a:spLocks/>
          </p:cNvSpPr>
          <p:nvPr/>
        </p:nvSpPr>
        <p:spPr>
          <a:xfrm>
            <a:off x="1100665" y="2819400"/>
            <a:ext cx="7281335" cy="2412999"/>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You took one [of them] as an intimate friend, and he asked that he be remembered well in coming </a:t>
            </a:r>
            <a:r>
              <a:rPr lang="en-US" sz="3600" dirty="0" smtClean="0">
                <a:latin typeface="OI-Beyrut" pitchFamily="2" charset="0"/>
              </a:rPr>
              <a:t>generations</a:t>
            </a:r>
            <a:endParaRPr lang="en-US" sz="3600" dirty="0">
              <a:latin typeface="OI-Beyrut" pitchFamily="2" charset="0"/>
            </a:endParaRPr>
          </a:p>
        </p:txBody>
      </p:sp>
    </p:spTree>
    <p:extLst>
      <p:ext uri="{BB962C8B-B14F-4D97-AF65-F5344CB8AC3E}">
        <p14:creationId xmlns:p14="http://schemas.microsoft.com/office/powerpoint/2010/main" xmlns="" val="241935087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50000"/>
              </a:lnSpc>
              <a:buNone/>
            </a:pPr>
            <a:r>
              <a:rPr lang="ar-IQ" sz="4400" dirty="0">
                <a:cs typeface="me_quran" pitchFamily="18" charset="-78"/>
              </a:rPr>
              <a:t>فَأَجَبْتَهُ وَجَعَلْتَ ذَلِكَ عَلِيًّا</a:t>
            </a:r>
            <a:endParaRPr lang="en-US" sz="4400" dirty="0">
              <a:cs typeface="me_quran" pitchFamily="18" charset="-78"/>
            </a:endParaRPr>
          </a:p>
        </p:txBody>
      </p:sp>
      <p:sp>
        <p:nvSpPr>
          <p:cNvPr id="4" name="Content Placeholder 2"/>
          <p:cNvSpPr txBox="1">
            <a:spLocks/>
          </p:cNvSpPr>
          <p:nvPr/>
        </p:nvSpPr>
        <p:spPr>
          <a:xfrm>
            <a:off x="1100665" y="2819400"/>
            <a:ext cx="7281335" cy="2412999"/>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so you complied and made his memory </a:t>
            </a:r>
            <a:r>
              <a:rPr lang="en-US" sz="3600" dirty="0" smtClean="0">
                <a:latin typeface="OI-Beyrut" pitchFamily="2" charset="0"/>
              </a:rPr>
              <a:t>immortal</a:t>
            </a:r>
            <a:endParaRPr lang="en-US" sz="3600" dirty="0">
              <a:latin typeface="OI-Beyrut" pitchFamily="2" charset="0"/>
            </a:endParaRPr>
          </a:p>
        </p:txBody>
      </p:sp>
    </p:spTree>
    <p:extLst>
      <p:ext uri="{BB962C8B-B14F-4D97-AF65-F5344CB8AC3E}">
        <p14:creationId xmlns:p14="http://schemas.microsoft.com/office/powerpoint/2010/main" xmlns="" val="24193508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50000"/>
              </a:lnSpc>
              <a:buNone/>
            </a:pPr>
            <a:r>
              <a:rPr lang="ar-IQ" sz="4400" dirty="0">
                <a:cs typeface="me_quran" pitchFamily="18" charset="-78"/>
              </a:rPr>
              <a:t>وَبَعْضٌ كَلَّمْتَهُ مِنْ شَجَرَةٍ تَكْلِيماً،  وَجَعَلْتَ لَهُ مِنْ أَخِيهِ رِدْءاً </a:t>
            </a:r>
            <a:r>
              <a:rPr lang="ar-IQ" sz="4400" dirty="0" smtClean="0">
                <a:cs typeface="me_quran" pitchFamily="18" charset="-78"/>
              </a:rPr>
              <a:t>وَوَزِيراً</a:t>
            </a:r>
            <a:endParaRPr lang="en-US" sz="4400" dirty="0">
              <a:cs typeface="me_quran" pitchFamily="18" charset="-78"/>
            </a:endParaRPr>
          </a:p>
        </p:txBody>
      </p:sp>
      <p:sp>
        <p:nvSpPr>
          <p:cNvPr id="4" name="Content Placeholder 2"/>
          <p:cNvSpPr txBox="1">
            <a:spLocks/>
          </p:cNvSpPr>
          <p:nvPr/>
        </p:nvSpPr>
        <p:spPr>
          <a:xfrm>
            <a:off x="1100665" y="2819400"/>
            <a:ext cx="7281335" cy="2412999"/>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You spoke to one [of them] from a tree, and you made his brother a </a:t>
            </a:r>
            <a:r>
              <a:rPr lang="en-US" sz="3600" dirty="0" smtClean="0">
                <a:latin typeface="OI-Beyrut" pitchFamily="2" charset="0"/>
              </a:rPr>
              <a:t>	helper </a:t>
            </a:r>
            <a:r>
              <a:rPr lang="en-US" sz="3600" dirty="0">
                <a:latin typeface="OI-Beyrut" pitchFamily="2" charset="0"/>
              </a:rPr>
              <a:t>and minister to assist </a:t>
            </a:r>
            <a:r>
              <a:rPr lang="en-US" sz="3600" dirty="0" smtClean="0">
                <a:latin typeface="OI-Beyrut" pitchFamily="2" charset="0"/>
              </a:rPr>
              <a:t>him</a:t>
            </a:r>
            <a:endParaRPr lang="en-US" sz="3600" dirty="0">
              <a:latin typeface="OI-Beyrut" pitchFamily="2" charset="0"/>
            </a:endParaRPr>
          </a:p>
        </p:txBody>
      </p:sp>
    </p:spTree>
    <p:extLst>
      <p:ext uri="{BB962C8B-B14F-4D97-AF65-F5344CB8AC3E}">
        <p14:creationId xmlns:p14="http://schemas.microsoft.com/office/powerpoint/2010/main" xmlns="" val="24193508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200000"/>
              </a:lnSpc>
              <a:buNone/>
            </a:pPr>
            <a:r>
              <a:rPr lang="ar-IQ" sz="4400" dirty="0">
                <a:cs typeface="me_quran" pitchFamily="18" charset="-78"/>
              </a:rPr>
              <a:t>الْحَمْدُ لِلَّهِ رَبِّ </a:t>
            </a:r>
            <a:r>
              <a:rPr lang="ar-IQ" sz="4400" dirty="0" smtClean="0">
                <a:cs typeface="me_quran" pitchFamily="18" charset="-78"/>
              </a:rPr>
              <a:t>الْعَالَمِينَ</a:t>
            </a:r>
            <a:endParaRPr lang="en-US" sz="4400" dirty="0">
              <a:cs typeface="me_quran" pitchFamily="18" charset="-78"/>
            </a:endParaRPr>
          </a:p>
        </p:txBody>
      </p:sp>
      <p:sp>
        <p:nvSpPr>
          <p:cNvPr id="4" name="Content Placeholder 2"/>
          <p:cNvSpPr txBox="1">
            <a:spLocks/>
          </p:cNvSpPr>
          <p:nvPr/>
        </p:nvSpPr>
        <p:spPr>
          <a:xfrm>
            <a:off x="1100665" y="2895600"/>
            <a:ext cx="7281335" cy="2336799"/>
          </a:xfrm>
          <a:prstGeom prst="rect">
            <a:avLst/>
          </a:prstGeom>
        </p:spPr>
        <p:txBody>
          <a:bodyPr vert="horz" lIns="91440" tIns="45720" rIns="91440" bIns="45720" rtlCol="0" anchor="t">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Praise is for God, Lord of all </a:t>
            </a:r>
            <a:r>
              <a:rPr lang="en-US" sz="3600" dirty="0" smtClean="0">
                <a:latin typeface="OI-Beyrut" pitchFamily="2" charset="0"/>
              </a:rPr>
              <a:t>realms</a:t>
            </a:r>
            <a:endParaRPr lang="en-US" sz="3600" dirty="0">
              <a:latin typeface="OI-Beyrut" pitchFamily="2" charset="0"/>
            </a:endParaRPr>
          </a:p>
        </p:txBody>
      </p:sp>
    </p:spTree>
    <p:extLst>
      <p:ext uri="{BB962C8B-B14F-4D97-AF65-F5344CB8AC3E}">
        <p14:creationId xmlns:p14="http://schemas.microsoft.com/office/powerpoint/2010/main" xmlns="" val="46694955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50000"/>
              </a:lnSpc>
              <a:buNone/>
            </a:pPr>
            <a:r>
              <a:rPr lang="ar-IQ" sz="4400" dirty="0">
                <a:cs typeface="me_quran" pitchFamily="18" charset="-78"/>
              </a:rPr>
              <a:t>وَبَعْضٌ أَوْلَدْتَهُ مِنْ غَيْرِ أَبٍ،  وَآتَيْتَهُ </a:t>
            </a:r>
            <a:r>
              <a:rPr lang="ar-IQ" sz="4400" dirty="0" smtClean="0">
                <a:cs typeface="me_quran" pitchFamily="18" charset="-78"/>
              </a:rPr>
              <a:t>الْبَيِّنَاتِ</a:t>
            </a:r>
            <a:endParaRPr lang="en-US" sz="4400" dirty="0">
              <a:cs typeface="me_quran" pitchFamily="18" charset="-78"/>
            </a:endParaRPr>
          </a:p>
        </p:txBody>
      </p:sp>
      <p:sp>
        <p:nvSpPr>
          <p:cNvPr id="4" name="Content Placeholder 2"/>
          <p:cNvSpPr txBox="1">
            <a:spLocks/>
          </p:cNvSpPr>
          <p:nvPr/>
        </p:nvSpPr>
        <p:spPr>
          <a:xfrm>
            <a:off x="1100665" y="2819400"/>
            <a:ext cx="7281335" cy="2412999"/>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You caused one [of them] to be born without a father, and you gave him </a:t>
            </a:r>
            <a:r>
              <a:rPr lang="en-US" sz="3600" dirty="0" smtClean="0">
                <a:latin typeface="OI-Beyrut" pitchFamily="2" charset="0"/>
              </a:rPr>
              <a:t>distinct miracles</a:t>
            </a:r>
            <a:endParaRPr lang="en-US" sz="3600" dirty="0">
              <a:latin typeface="OI-Beyrut" pitchFamily="2" charset="0"/>
            </a:endParaRPr>
          </a:p>
        </p:txBody>
      </p:sp>
    </p:spTree>
    <p:extLst>
      <p:ext uri="{BB962C8B-B14F-4D97-AF65-F5344CB8AC3E}">
        <p14:creationId xmlns:p14="http://schemas.microsoft.com/office/powerpoint/2010/main" xmlns="" val="241935087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1100665" y="406401"/>
            <a:ext cx="7281335" cy="2260599"/>
          </a:xfrm>
        </p:spPr>
        <p:txBody>
          <a:bodyPr anchor="b">
            <a:normAutofit/>
          </a:bodyPr>
          <a:lstStyle/>
          <a:p>
            <a:pPr marL="0" indent="0" algn="ctr" rtl="1">
              <a:lnSpc>
                <a:spcPct val="150000"/>
              </a:lnSpc>
              <a:buNone/>
            </a:pPr>
            <a:r>
              <a:rPr lang="ar-IQ" sz="4400" dirty="0" smtClean="0">
                <a:cs typeface="me_quran" pitchFamily="18" charset="-78"/>
              </a:rPr>
              <a:t>وَأَيَّدْتَهُ بِرُوحِ الْقُدُسِ</a:t>
            </a:r>
            <a:endParaRPr lang="en-US" sz="4400" dirty="0">
              <a:cs typeface="me_quran" pitchFamily="18" charset="-78"/>
            </a:endParaRPr>
          </a:p>
        </p:txBody>
      </p:sp>
      <p:sp>
        <p:nvSpPr>
          <p:cNvPr id="5" name="Content Placeholder 2"/>
          <p:cNvSpPr txBox="1">
            <a:spLocks/>
          </p:cNvSpPr>
          <p:nvPr/>
        </p:nvSpPr>
        <p:spPr>
          <a:xfrm>
            <a:off x="1100665" y="2819400"/>
            <a:ext cx="7281335" cy="2412999"/>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smtClean="0">
                <a:latin typeface="OI-Beyrut" pitchFamily="2" charset="0"/>
              </a:rPr>
              <a:t>and </a:t>
            </a:r>
            <a:r>
              <a:rPr lang="en-US" sz="3600" dirty="0">
                <a:latin typeface="OI-Beyrut" pitchFamily="2" charset="0"/>
              </a:rPr>
              <a:t>strengthened </a:t>
            </a:r>
            <a:r>
              <a:rPr lang="en-US" sz="3600" dirty="0" smtClean="0">
                <a:latin typeface="OI-Beyrut" pitchFamily="2" charset="0"/>
              </a:rPr>
              <a:t>	 him </a:t>
            </a:r>
            <a:r>
              <a:rPr lang="en-US" sz="3600" dirty="0">
                <a:latin typeface="OI-Beyrut" pitchFamily="2" charset="0"/>
              </a:rPr>
              <a:t>through the Holy Spirit,</a:t>
            </a:r>
          </a:p>
        </p:txBody>
      </p:sp>
    </p:spTree>
    <p:extLst>
      <p:ext uri="{BB962C8B-B14F-4D97-AF65-F5344CB8AC3E}">
        <p14:creationId xmlns:p14="http://schemas.microsoft.com/office/powerpoint/2010/main" xmlns="" val="245203962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50000"/>
              </a:lnSpc>
              <a:buNone/>
            </a:pPr>
            <a:r>
              <a:rPr lang="ar-IQ" sz="4400" dirty="0">
                <a:cs typeface="me_quran" pitchFamily="18" charset="-78"/>
              </a:rPr>
              <a:t>وَكُلٌّ شَرَعْتَ لَهُ شَرِيعَةً وَنَهَجْتَ لَهُ </a:t>
            </a:r>
            <a:r>
              <a:rPr lang="ar-IQ" sz="4400" dirty="0" smtClean="0">
                <a:cs typeface="me_quran" pitchFamily="18" charset="-78"/>
              </a:rPr>
              <a:t>مِنْهَاجاً</a:t>
            </a:r>
            <a:r>
              <a:rPr lang="ar-IQ" sz="4400" dirty="0">
                <a:cs typeface="me_quran" pitchFamily="18" charset="-78"/>
              </a:rPr>
              <a:t> وَتَخَيَّرْتَ لَهُ أَوْصِيَاءَ </a:t>
            </a:r>
            <a:endParaRPr lang="en-US" sz="4400" dirty="0">
              <a:cs typeface="me_quran" pitchFamily="18" charset="-78"/>
            </a:endParaRPr>
          </a:p>
        </p:txBody>
      </p:sp>
      <p:sp>
        <p:nvSpPr>
          <p:cNvPr id="4" name="Content Placeholder 2"/>
          <p:cNvSpPr txBox="1">
            <a:spLocks/>
          </p:cNvSpPr>
          <p:nvPr/>
        </p:nvSpPr>
        <p:spPr>
          <a:xfrm>
            <a:off x="1100665" y="2819400"/>
            <a:ext cx="7281335" cy="2412999"/>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For each [of your prophets] you ordained a law and chose successors as </a:t>
            </a:r>
            <a:r>
              <a:rPr lang="en-US" sz="3600" dirty="0" smtClean="0">
                <a:latin typeface="OI-Beyrut" pitchFamily="2" charset="0"/>
              </a:rPr>
              <a:t>trustees</a:t>
            </a:r>
            <a:endParaRPr lang="en-US" sz="3600" dirty="0">
              <a:latin typeface="OI-Beyrut" pitchFamily="2" charset="0"/>
            </a:endParaRPr>
          </a:p>
        </p:txBody>
      </p:sp>
    </p:spTree>
    <p:extLst>
      <p:ext uri="{BB962C8B-B14F-4D97-AF65-F5344CB8AC3E}">
        <p14:creationId xmlns:p14="http://schemas.microsoft.com/office/powerpoint/2010/main" xmlns="" val="241935087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50000"/>
              </a:lnSpc>
              <a:buNone/>
            </a:pPr>
            <a:r>
              <a:rPr lang="ar-IQ" sz="4400" dirty="0" smtClean="0">
                <a:cs typeface="me_quran" pitchFamily="18" charset="-78"/>
              </a:rPr>
              <a:t>مُسْتَحْفَظاً </a:t>
            </a:r>
            <a:r>
              <a:rPr lang="ar-IQ" sz="4400" dirty="0">
                <a:cs typeface="me_quran" pitchFamily="18" charset="-78"/>
              </a:rPr>
              <a:t>بَعْدَ مُسْتَحْفَظٍ،  مِنْ مُدَّةٍ إِلَى </a:t>
            </a:r>
            <a:r>
              <a:rPr lang="ar-IQ" sz="4400" dirty="0" smtClean="0">
                <a:cs typeface="me_quran" pitchFamily="18" charset="-78"/>
              </a:rPr>
              <a:t>مُدَّةٍ</a:t>
            </a:r>
            <a:endParaRPr lang="en-US" sz="4400" dirty="0">
              <a:cs typeface="me_quran" pitchFamily="18" charset="-78"/>
            </a:endParaRPr>
          </a:p>
        </p:txBody>
      </p:sp>
      <p:sp>
        <p:nvSpPr>
          <p:cNvPr id="4" name="Content Placeholder 2"/>
          <p:cNvSpPr txBox="1">
            <a:spLocks/>
          </p:cNvSpPr>
          <p:nvPr/>
        </p:nvSpPr>
        <p:spPr>
          <a:xfrm>
            <a:off x="1100665" y="2819400"/>
            <a:ext cx="7281335" cy="2412999"/>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smtClean="0">
                <a:latin typeface="OI-Beyrut" pitchFamily="2" charset="0"/>
              </a:rPr>
              <a:t>one </a:t>
            </a:r>
            <a:r>
              <a:rPr lang="en-US" sz="3600" dirty="0">
                <a:latin typeface="OI-Beyrut" pitchFamily="2" charset="0"/>
              </a:rPr>
              <a:t>after another, from one [prophet’s] time to another[’s], </a:t>
            </a:r>
          </a:p>
        </p:txBody>
      </p:sp>
    </p:spTree>
    <p:extLst>
      <p:ext uri="{BB962C8B-B14F-4D97-AF65-F5344CB8AC3E}">
        <p14:creationId xmlns:p14="http://schemas.microsoft.com/office/powerpoint/2010/main" xmlns="" val="241935087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50000"/>
              </a:lnSpc>
              <a:buNone/>
            </a:pPr>
            <a:r>
              <a:rPr lang="ar-IQ" sz="4400" dirty="0">
                <a:cs typeface="me_quran" pitchFamily="18" charset="-78"/>
              </a:rPr>
              <a:t>إِقَامَةً لِدِينِكَ،  وَحُجَّةً عَلَى </a:t>
            </a:r>
            <a:r>
              <a:rPr lang="ar-IQ" sz="4400" dirty="0" smtClean="0">
                <a:cs typeface="me_quran" pitchFamily="18" charset="-78"/>
              </a:rPr>
              <a:t>عِبَادِكَ</a:t>
            </a:r>
            <a:endParaRPr lang="en-US" sz="4400" dirty="0">
              <a:cs typeface="me_quran" pitchFamily="18" charset="-78"/>
            </a:endParaRPr>
          </a:p>
        </p:txBody>
      </p:sp>
      <p:sp>
        <p:nvSpPr>
          <p:cNvPr id="4" name="Content Placeholder 2"/>
          <p:cNvSpPr txBox="1">
            <a:spLocks/>
          </p:cNvSpPr>
          <p:nvPr/>
        </p:nvSpPr>
        <p:spPr>
          <a:xfrm>
            <a:off x="1100665" y="2819400"/>
            <a:ext cx="7281335" cy="2412999"/>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[You did all this] to uphold your religion; to seal your case against your </a:t>
            </a:r>
            <a:r>
              <a:rPr lang="en-US" sz="3600" dirty="0" smtClean="0">
                <a:latin typeface="OI-Beyrut" pitchFamily="2" charset="0"/>
              </a:rPr>
              <a:t>creatures</a:t>
            </a:r>
            <a:endParaRPr lang="en-US" sz="3600" dirty="0">
              <a:latin typeface="OI-Beyrut" pitchFamily="2" charset="0"/>
            </a:endParaRPr>
          </a:p>
        </p:txBody>
      </p:sp>
    </p:spTree>
    <p:extLst>
      <p:ext uri="{BB962C8B-B14F-4D97-AF65-F5344CB8AC3E}">
        <p14:creationId xmlns:p14="http://schemas.microsoft.com/office/powerpoint/2010/main" xmlns="" val="241935087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50000"/>
              </a:lnSpc>
              <a:buNone/>
            </a:pPr>
            <a:r>
              <a:rPr lang="ar-IQ" sz="4400" dirty="0">
                <a:cs typeface="me_quran" pitchFamily="18" charset="-78"/>
              </a:rPr>
              <a:t>،  وَلِئَلَّا يَزُولَ الْحَقُّ عَنْ مَقَرِّهِ،  وَيَغْلِبَ الْبَاطِلُ عَلَى </a:t>
            </a:r>
            <a:r>
              <a:rPr lang="ar-IQ" sz="4400" dirty="0" smtClean="0">
                <a:cs typeface="me_quran" pitchFamily="18" charset="-78"/>
              </a:rPr>
              <a:t>أَهْلِهِ</a:t>
            </a:r>
            <a:endParaRPr lang="en-US" sz="4400" dirty="0">
              <a:cs typeface="me_quran" pitchFamily="18" charset="-78"/>
            </a:endParaRPr>
          </a:p>
        </p:txBody>
      </p:sp>
      <p:sp>
        <p:nvSpPr>
          <p:cNvPr id="4" name="Content Placeholder 2"/>
          <p:cNvSpPr txBox="1">
            <a:spLocks/>
          </p:cNvSpPr>
          <p:nvPr/>
        </p:nvSpPr>
        <p:spPr>
          <a:xfrm>
            <a:off x="1100665" y="2819400"/>
            <a:ext cx="7281335" cy="2412999"/>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and to ensure that truth does not lose its status such that falsehood </a:t>
            </a:r>
            <a:r>
              <a:rPr lang="en-US" sz="3600" dirty="0" smtClean="0">
                <a:latin typeface="OI-Beyrut" pitchFamily="2" charset="0"/>
              </a:rPr>
              <a:t>	overpowers </a:t>
            </a:r>
            <a:r>
              <a:rPr lang="en-US" sz="3600" dirty="0">
                <a:latin typeface="OI-Beyrut" pitchFamily="2" charset="0"/>
              </a:rPr>
              <a:t>[even] those who seek the </a:t>
            </a:r>
            <a:r>
              <a:rPr lang="en-US" sz="3600" dirty="0" smtClean="0">
                <a:latin typeface="OI-Beyrut" pitchFamily="2" charset="0"/>
              </a:rPr>
              <a:t>truth</a:t>
            </a:r>
            <a:endParaRPr lang="en-US" sz="3600" dirty="0">
              <a:latin typeface="OI-Beyrut" pitchFamily="2" charset="0"/>
            </a:endParaRPr>
          </a:p>
        </p:txBody>
      </p:sp>
    </p:spTree>
    <p:extLst>
      <p:ext uri="{BB962C8B-B14F-4D97-AF65-F5344CB8AC3E}">
        <p14:creationId xmlns:p14="http://schemas.microsoft.com/office/powerpoint/2010/main" xmlns="" val="241935087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50000"/>
              </a:lnSpc>
              <a:buNone/>
            </a:pPr>
            <a:r>
              <a:rPr lang="ar-IQ" sz="4400" dirty="0">
                <a:cs typeface="me_quran" pitchFamily="18" charset="-78"/>
              </a:rPr>
              <a:t>وَلا يَقُولَ أَحَدٌ: لَوْ لا أَرْسَلْتَ إِلَيْنَا  </a:t>
            </a:r>
            <a:r>
              <a:rPr lang="ar-IQ" sz="4400" dirty="0" smtClean="0">
                <a:cs typeface="me_quran" pitchFamily="18" charset="-78"/>
              </a:rPr>
              <a:t>رَسُولاً</a:t>
            </a:r>
            <a:r>
              <a:rPr lang="en-US" sz="4400" dirty="0" smtClean="0">
                <a:cs typeface="me_quran" pitchFamily="18" charset="-78"/>
              </a:rPr>
              <a:t> </a:t>
            </a:r>
            <a:r>
              <a:rPr lang="ar-IQ" sz="4400" dirty="0" smtClean="0">
                <a:cs typeface="me_quran" pitchFamily="18" charset="-78"/>
              </a:rPr>
              <a:t>مُنْذِرًا</a:t>
            </a:r>
            <a:endParaRPr lang="en-US" sz="4400" dirty="0">
              <a:cs typeface="me_quran" pitchFamily="18" charset="-78"/>
            </a:endParaRPr>
          </a:p>
        </p:txBody>
      </p:sp>
      <p:sp>
        <p:nvSpPr>
          <p:cNvPr id="4" name="Content Placeholder 2"/>
          <p:cNvSpPr txBox="1">
            <a:spLocks/>
          </p:cNvSpPr>
          <p:nvPr/>
        </p:nvSpPr>
        <p:spPr>
          <a:xfrm>
            <a:off x="1100665" y="2819400"/>
            <a:ext cx="7281335" cy="2412999"/>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And [you did all this] so nobody could say, “Why did you not send us a messenger to warn </a:t>
            </a:r>
            <a:r>
              <a:rPr lang="en-US" sz="3600" dirty="0" smtClean="0">
                <a:latin typeface="OI-Beyrut" pitchFamily="2" charset="0"/>
              </a:rPr>
              <a:t>us</a:t>
            </a:r>
            <a:endParaRPr lang="en-US" sz="3600" dirty="0">
              <a:latin typeface="OI-Beyrut" pitchFamily="2" charset="0"/>
            </a:endParaRPr>
          </a:p>
        </p:txBody>
      </p:sp>
    </p:spTree>
    <p:extLst>
      <p:ext uri="{BB962C8B-B14F-4D97-AF65-F5344CB8AC3E}">
        <p14:creationId xmlns:p14="http://schemas.microsoft.com/office/powerpoint/2010/main" xmlns="" val="241935087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50000"/>
              </a:lnSpc>
              <a:buNone/>
            </a:pPr>
            <a:r>
              <a:rPr lang="ar-IQ" sz="4400" dirty="0" smtClean="0">
                <a:cs typeface="me_quran" pitchFamily="18" charset="-78"/>
              </a:rPr>
              <a:t>وَأَقَمْتَ </a:t>
            </a:r>
            <a:r>
              <a:rPr lang="ar-IQ" sz="4400" dirty="0">
                <a:cs typeface="me_quran" pitchFamily="18" charset="-78"/>
              </a:rPr>
              <a:t>لَنَا عَلَماً </a:t>
            </a:r>
            <a:r>
              <a:rPr lang="ar-IQ" sz="4400" dirty="0" smtClean="0">
                <a:cs typeface="me_quran" pitchFamily="18" charset="-78"/>
              </a:rPr>
              <a:t>هَادِياً</a:t>
            </a:r>
            <a:r>
              <a:rPr lang="ar-IQ" sz="4400" dirty="0">
                <a:cs typeface="me_quran" pitchFamily="18" charset="-78"/>
              </a:rPr>
              <a:t> </a:t>
            </a:r>
            <a:r>
              <a:rPr lang="en-US" sz="4400" dirty="0" smtClean="0">
                <a:cs typeface="me_quran" pitchFamily="18" charset="-78"/>
              </a:rPr>
              <a:t> </a:t>
            </a:r>
            <a:r>
              <a:rPr lang="ar-IQ" sz="4400" dirty="0" smtClean="0">
                <a:cs typeface="me_quran" pitchFamily="18" charset="-78"/>
              </a:rPr>
              <a:t>فَنَتَّبِعَ </a:t>
            </a:r>
            <a:r>
              <a:rPr lang="ar-IQ" sz="4400" dirty="0">
                <a:cs typeface="me_quran" pitchFamily="18" charset="-78"/>
              </a:rPr>
              <a:t>آيَاتِكَ </a:t>
            </a:r>
            <a:endParaRPr lang="en-US" sz="4400" dirty="0">
              <a:cs typeface="me_quran" pitchFamily="18" charset="-78"/>
            </a:endParaRPr>
          </a:p>
        </p:txBody>
      </p:sp>
      <p:sp>
        <p:nvSpPr>
          <p:cNvPr id="4" name="Content Placeholder 2"/>
          <p:cNvSpPr txBox="1">
            <a:spLocks/>
          </p:cNvSpPr>
          <p:nvPr/>
        </p:nvSpPr>
        <p:spPr>
          <a:xfrm>
            <a:off x="1100665" y="2819400"/>
            <a:ext cx="7281335" cy="2412999"/>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or light a beacon to guide </a:t>
            </a:r>
            <a:r>
              <a:rPr lang="en-US" sz="3600" dirty="0" smtClean="0">
                <a:latin typeface="OI-Beyrut" pitchFamily="2" charset="0"/>
              </a:rPr>
              <a:t>us</a:t>
            </a:r>
            <a:r>
              <a:rPr lang="en-US" sz="3600" dirty="0">
                <a:latin typeface="OI-Beyrut" pitchFamily="2" charset="0"/>
              </a:rPr>
              <a:t> [so that we could follow the [commandments in the] verses [of your books</a:t>
            </a:r>
            <a:r>
              <a:rPr lang="en-US" sz="3600" dirty="0" smtClean="0">
                <a:latin typeface="OI-Beyrut" pitchFamily="2" charset="0"/>
              </a:rPr>
              <a:t>]</a:t>
            </a:r>
            <a:endParaRPr lang="en-US" sz="3600" dirty="0">
              <a:latin typeface="OI-Beyrut" pitchFamily="2" charset="0"/>
            </a:endParaRPr>
          </a:p>
        </p:txBody>
      </p:sp>
    </p:spTree>
    <p:extLst>
      <p:ext uri="{BB962C8B-B14F-4D97-AF65-F5344CB8AC3E}">
        <p14:creationId xmlns:p14="http://schemas.microsoft.com/office/powerpoint/2010/main" xmlns="" val="213805402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50000"/>
              </a:lnSpc>
              <a:buNone/>
            </a:pPr>
            <a:r>
              <a:rPr lang="ar-IQ" sz="4400" dirty="0" smtClean="0">
                <a:cs typeface="me_quran" pitchFamily="18" charset="-78"/>
              </a:rPr>
              <a:t>مِنْ </a:t>
            </a:r>
            <a:r>
              <a:rPr lang="ar-IQ" sz="4400" dirty="0">
                <a:cs typeface="me_quran" pitchFamily="18" charset="-78"/>
              </a:rPr>
              <a:t>قَبْلِ أَنْ نَذِلَّ وَنَخْزَى</a:t>
            </a:r>
            <a:endParaRPr lang="en-US" sz="4400" dirty="0">
              <a:cs typeface="me_quran" pitchFamily="18" charset="-78"/>
            </a:endParaRPr>
          </a:p>
        </p:txBody>
      </p:sp>
      <p:sp>
        <p:nvSpPr>
          <p:cNvPr id="4" name="Content Placeholder 2"/>
          <p:cNvSpPr txBox="1">
            <a:spLocks/>
          </p:cNvSpPr>
          <p:nvPr/>
        </p:nvSpPr>
        <p:spPr>
          <a:xfrm>
            <a:off x="1100665" y="2819400"/>
            <a:ext cx="7281335" cy="2412999"/>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smtClean="0">
                <a:latin typeface="OI-Beyrut" pitchFamily="2" charset="0"/>
              </a:rPr>
              <a:t>before </a:t>
            </a:r>
            <a:r>
              <a:rPr lang="en-US" sz="3600" dirty="0">
                <a:latin typeface="OI-Beyrut" pitchFamily="2" charset="0"/>
              </a:rPr>
              <a:t>[living a life of] wretchedness and [being destroyed in] disgrace?”</a:t>
            </a:r>
          </a:p>
        </p:txBody>
      </p:sp>
    </p:spTree>
    <p:extLst>
      <p:ext uri="{BB962C8B-B14F-4D97-AF65-F5344CB8AC3E}">
        <p14:creationId xmlns:p14="http://schemas.microsoft.com/office/powerpoint/2010/main" xmlns="" val="213805402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50000"/>
              </a:lnSpc>
              <a:buNone/>
            </a:pPr>
            <a:r>
              <a:rPr lang="ar-IQ" sz="4400" dirty="0">
                <a:cs typeface="me_quran" pitchFamily="18" charset="-78"/>
              </a:rPr>
              <a:t>إِلَى أَنِ انْتَهَيْتَ بِالْأَمْرِ إِلَى </a:t>
            </a:r>
            <a:r>
              <a:rPr lang="ar-IQ" sz="4400" dirty="0" smtClean="0">
                <a:cs typeface="me_quran" pitchFamily="18" charset="-78"/>
              </a:rPr>
              <a:t>حَبِيبِكَ</a:t>
            </a:r>
            <a:endParaRPr lang="en-US" sz="4400" dirty="0">
              <a:cs typeface="me_quran" pitchFamily="18" charset="-78"/>
            </a:endParaRPr>
          </a:p>
        </p:txBody>
      </p:sp>
      <p:sp>
        <p:nvSpPr>
          <p:cNvPr id="4" name="Content Placeholder 2"/>
          <p:cNvSpPr txBox="1">
            <a:spLocks/>
          </p:cNvSpPr>
          <p:nvPr/>
        </p:nvSpPr>
        <p:spPr>
          <a:xfrm>
            <a:off x="1100665" y="2819400"/>
            <a:ext cx="7281335" cy="2412999"/>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dirty="0">
                <a:latin typeface="OI-Beyrut" pitchFamily="2" charset="0"/>
              </a:rPr>
              <a:t>[You continued to send prophets and choose successors for them] until you ended the </a:t>
            </a:r>
            <a:r>
              <a:rPr lang="en-US" dirty="0" smtClean="0">
                <a:latin typeface="OI-Beyrut" pitchFamily="2" charset="0"/>
              </a:rPr>
              <a:t>affair[of </a:t>
            </a:r>
            <a:r>
              <a:rPr lang="en-US" dirty="0">
                <a:latin typeface="OI-Beyrut" pitchFamily="2" charset="0"/>
              </a:rPr>
              <a:t>the prophet </a:t>
            </a:r>
            <a:r>
              <a:rPr lang="en-US" dirty="0" smtClean="0">
                <a:latin typeface="OI-Beyrut" pitchFamily="2" charset="0"/>
              </a:rPr>
              <a:t>hood by 	entrusting it]to </a:t>
            </a:r>
            <a:r>
              <a:rPr lang="en-US" dirty="0">
                <a:latin typeface="OI-Beyrut" pitchFamily="2" charset="0"/>
              </a:rPr>
              <a:t>your </a:t>
            </a:r>
            <a:r>
              <a:rPr lang="en-US" dirty="0" smtClean="0">
                <a:latin typeface="OI-Beyrut" pitchFamily="2" charset="0"/>
              </a:rPr>
              <a:t>beloved</a:t>
            </a:r>
            <a:endParaRPr lang="en-US" dirty="0">
              <a:latin typeface="OI-Beyrut" pitchFamily="2" charset="0"/>
            </a:endParaRPr>
          </a:p>
        </p:txBody>
      </p:sp>
    </p:spTree>
    <p:extLst>
      <p:ext uri="{BB962C8B-B14F-4D97-AF65-F5344CB8AC3E}">
        <p14:creationId xmlns:p14="http://schemas.microsoft.com/office/powerpoint/2010/main" xmlns="" val="21380540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50000"/>
              </a:lnSpc>
              <a:buNone/>
            </a:pPr>
            <a:r>
              <a:rPr lang="ar-IQ" sz="4400" dirty="0">
                <a:cs typeface="me_quran" pitchFamily="18" charset="-78"/>
              </a:rPr>
              <a:t>وَصَلَّى اللَّهُ عَلَى سَيِّدِنَا مُحَمَّدٍ نَبِيِّهِ وَآلِهِ وَسَلَّمَ تَسْلِيماً</a:t>
            </a:r>
            <a:endParaRPr lang="en-US" sz="4400" dirty="0">
              <a:cs typeface="me_quran" pitchFamily="18" charset="-78"/>
            </a:endParaRPr>
          </a:p>
        </p:txBody>
      </p:sp>
      <p:sp>
        <p:nvSpPr>
          <p:cNvPr id="4" name="Content Placeholder 2"/>
          <p:cNvSpPr txBox="1">
            <a:spLocks/>
          </p:cNvSpPr>
          <p:nvPr/>
        </p:nvSpPr>
        <p:spPr>
          <a:xfrm>
            <a:off x="1100665" y="2819400"/>
            <a:ext cx="7281335" cy="2412999"/>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May God shower his mercy and peace on his prophet and our master, Muhammad, and on his family</a:t>
            </a:r>
          </a:p>
        </p:txBody>
      </p:sp>
    </p:spTree>
    <p:extLst>
      <p:ext uri="{BB962C8B-B14F-4D97-AF65-F5344CB8AC3E}">
        <p14:creationId xmlns:p14="http://schemas.microsoft.com/office/powerpoint/2010/main" xmlns="" val="83542782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50000"/>
              </a:lnSpc>
              <a:buNone/>
            </a:pPr>
            <a:r>
              <a:rPr lang="ar-IQ" sz="4400" dirty="0">
                <a:cs typeface="me_quran" pitchFamily="18" charset="-78"/>
              </a:rPr>
              <a:t>وَنَجِيبِكَ </a:t>
            </a:r>
            <a:r>
              <a:rPr lang="ar-IQ" sz="4400" dirty="0" smtClean="0">
                <a:cs typeface="me_quran" pitchFamily="18" charset="-78"/>
              </a:rPr>
              <a:t>مُحَمَّدٍ</a:t>
            </a:r>
            <a:r>
              <a:rPr lang="en-US" sz="4400" dirty="0" smtClean="0">
                <a:cs typeface="me_quran" pitchFamily="18" charset="-78"/>
              </a:rPr>
              <a:t>- </a:t>
            </a:r>
            <a:r>
              <a:rPr lang="ar-IQ" sz="4400" dirty="0" smtClean="0">
                <a:cs typeface="me_quran" pitchFamily="18" charset="-78"/>
              </a:rPr>
              <a:t>صَلَّى </a:t>
            </a:r>
            <a:r>
              <a:rPr lang="ar-IQ" sz="4400" dirty="0">
                <a:cs typeface="me_quran" pitchFamily="18" charset="-78"/>
              </a:rPr>
              <a:t>اللَّهُ عَلَيْهِ وَآلِهِ</a:t>
            </a:r>
            <a:endParaRPr lang="en-US" sz="4400" dirty="0">
              <a:cs typeface="me_quran" pitchFamily="18" charset="-78"/>
            </a:endParaRPr>
          </a:p>
        </p:txBody>
      </p:sp>
      <p:sp>
        <p:nvSpPr>
          <p:cNvPr id="4" name="Content Placeholder 2"/>
          <p:cNvSpPr txBox="1">
            <a:spLocks/>
          </p:cNvSpPr>
          <p:nvPr/>
        </p:nvSpPr>
        <p:spPr>
          <a:xfrm>
            <a:off x="1100665" y="2819400"/>
            <a:ext cx="7281335" cy="2412999"/>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your </a:t>
            </a:r>
            <a:r>
              <a:rPr lang="en-US" sz="3600" dirty="0" smtClean="0">
                <a:latin typeface="OI-Beyrut" pitchFamily="2" charset="0"/>
              </a:rPr>
              <a:t>chosen Muhammad—may </a:t>
            </a:r>
            <a:r>
              <a:rPr lang="en-US" sz="3600" dirty="0">
                <a:latin typeface="OI-Beyrut" pitchFamily="2" charset="0"/>
              </a:rPr>
              <a:t>God shower him and his family with </a:t>
            </a:r>
            <a:r>
              <a:rPr lang="en-US" sz="3600" dirty="0" smtClean="0">
                <a:latin typeface="OI-Beyrut" pitchFamily="2" charset="0"/>
              </a:rPr>
              <a:t>mercy</a:t>
            </a:r>
            <a:endParaRPr lang="en-US" sz="3600" dirty="0">
              <a:latin typeface="OI-Beyrut" pitchFamily="2" charset="0"/>
            </a:endParaRPr>
          </a:p>
        </p:txBody>
      </p:sp>
    </p:spTree>
    <p:extLst>
      <p:ext uri="{BB962C8B-B14F-4D97-AF65-F5344CB8AC3E}">
        <p14:creationId xmlns:p14="http://schemas.microsoft.com/office/powerpoint/2010/main" xmlns="" val="213805402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50000"/>
              </a:lnSpc>
              <a:buNone/>
            </a:pPr>
            <a:r>
              <a:rPr lang="ar-IQ" sz="4400" dirty="0">
                <a:cs typeface="me_quran" pitchFamily="18" charset="-78"/>
              </a:rPr>
              <a:t> فَكَانَ كَمَا انْتَجَبْتَهُ سَيِّدَ مَنْ </a:t>
            </a:r>
            <a:r>
              <a:rPr lang="ar-IQ" sz="4400" dirty="0" smtClean="0">
                <a:cs typeface="me_quran" pitchFamily="18" charset="-78"/>
              </a:rPr>
              <a:t>خَلَقْتَهُ</a:t>
            </a:r>
            <a:endParaRPr lang="en-US" sz="4400" dirty="0">
              <a:cs typeface="me_quran" pitchFamily="18" charset="-78"/>
            </a:endParaRPr>
          </a:p>
        </p:txBody>
      </p:sp>
      <p:sp>
        <p:nvSpPr>
          <p:cNvPr id="4" name="Content Placeholder 2"/>
          <p:cNvSpPr txBox="1">
            <a:spLocks/>
          </p:cNvSpPr>
          <p:nvPr/>
        </p:nvSpPr>
        <p:spPr>
          <a:xfrm>
            <a:off x="1100665" y="2819400"/>
            <a:ext cx="7281335" cy="2412999"/>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[It is no wonder that he was the one] for he </a:t>
            </a:r>
            <a:r>
              <a:rPr lang="en-US" sz="3600" dirty="0" smtClean="0">
                <a:latin typeface="OI-Beyrut" pitchFamily="2" charset="0"/>
              </a:rPr>
              <a:t>became-just </a:t>
            </a:r>
            <a:r>
              <a:rPr lang="en-US" sz="3600" dirty="0">
                <a:latin typeface="OI-Beyrut" pitchFamily="2" charset="0"/>
              </a:rPr>
              <a:t>as you [had wished  </a:t>
            </a:r>
            <a:r>
              <a:rPr lang="en-US" sz="3600" dirty="0" smtClean="0">
                <a:latin typeface="OI-Beyrut" pitchFamily="2" charset="0"/>
              </a:rPr>
              <a:t> he </a:t>
            </a:r>
            <a:r>
              <a:rPr lang="en-US" sz="3600" dirty="0">
                <a:latin typeface="OI-Beyrut" pitchFamily="2" charset="0"/>
              </a:rPr>
              <a:t>would be when you] </a:t>
            </a:r>
            <a:r>
              <a:rPr lang="en-US" sz="3600" dirty="0" smtClean="0">
                <a:latin typeface="OI-Beyrut" pitchFamily="2" charset="0"/>
              </a:rPr>
              <a:t>chose him the 	leader </a:t>
            </a:r>
            <a:r>
              <a:rPr lang="en-US" sz="3600" dirty="0">
                <a:latin typeface="OI-Beyrut" pitchFamily="2" charset="0"/>
              </a:rPr>
              <a:t>of all your </a:t>
            </a:r>
            <a:r>
              <a:rPr lang="en-US" sz="3600" dirty="0" smtClean="0">
                <a:latin typeface="OI-Beyrut" pitchFamily="2" charset="0"/>
              </a:rPr>
              <a:t>creatures</a:t>
            </a:r>
            <a:endParaRPr lang="en-US" sz="3600" dirty="0">
              <a:latin typeface="OI-Beyrut" pitchFamily="2" charset="0"/>
            </a:endParaRPr>
          </a:p>
        </p:txBody>
      </p:sp>
    </p:spTree>
    <p:extLst>
      <p:ext uri="{BB962C8B-B14F-4D97-AF65-F5344CB8AC3E}">
        <p14:creationId xmlns:p14="http://schemas.microsoft.com/office/powerpoint/2010/main" xmlns="" val="213805402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50000"/>
              </a:lnSpc>
              <a:buNone/>
            </a:pPr>
            <a:r>
              <a:rPr lang="ar-IQ" sz="4400" dirty="0">
                <a:cs typeface="me_quran" pitchFamily="18" charset="-78"/>
              </a:rPr>
              <a:t>وَصَفْوَةَ مَنِ اصْطَفَيْتَهُ،  وَأَفْضَلَ مَنِ اجْتَبَيْتَهُ، وَأَكْرَمَ مَنِ </a:t>
            </a:r>
            <a:r>
              <a:rPr lang="ar-IQ" sz="4400" dirty="0" smtClean="0">
                <a:cs typeface="me_quran" pitchFamily="18" charset="-78"/>
              </a:rPr>
              <a:t>اعْتَمَدْتَهُ</a:t>
            </a:r>
            <a:endParaRPr lang="en-US" sz="4400" dirty="0">
              <a:cs typeface="me_quran" pitchFamily="18" charset="-78"/>
            </a:endParaRPr>
          </a:p>
        </p:txBody>
      </p:sp>
      <p:sp>
        <p:nvSpPr>
          <p:cNvPr id="4" name="Content Placeholder 2"/>
          <p:cNvSpPr txBox="1">
            <a:spLocks/>
          </p:cNvSpPr>
          <p:nvPr/>
        </p:nvSpPr>
        <p:spPr>
          <a:xfrm>
            <a:off x="1100665" y="2819400"/>
            <a:ext cx="7281335" cy="2412999"/>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[among] the elite of those whom you elected, the best of those whom you chose, and the noblest of those whom </a:t>
            </a:r>
            <a:r>
              <a:rPr lang="en-US" sz="3600" dirty="0" smtClean="0">
                <a:latin typeface="OI-Beyrut" pitchFamily="2" charset="0"/>
              </a:rPr>
              <a:t>	  you </a:t>
            </a:r>
            <a:r>
              <a:rPr lang="en-US" sz="3600" dirty="0">
                <a:latin typeface="OI-Beyrut" pitchFamily="2" charset="0"/>
              </a:rPr>
              <a:t>brought into your </a:t>
            </a:r>
            <a:r>
              <a:rPr lang="en-US" sz="3600" dirty="0" smtClean="0">
                <a:latin typeface="OI-Beyrut" pitchFamily="2" charset="0"/>
              </a:rPr>
              <a:t>service</a:t>
            </a:r>
            <a:endParaRPr lang="en-US" sz="3600" dirty="0">
              <a:latin typeface="OI-Beyrut" pitchFamily="2" charset="0"/>
            </a:endParaRPr>
          </a:p>
        </p:txBody>
      </p:sp>
    </p:spTree>
    <p:extLst>
      <p:ext uri="{BB962C8B-B14F-4D97-AF65-F5344CB8AC3E}">
        <p14:creationId xmlns:p14="http://schemas.microsoft.com/office/powerpoint/2010/main" xmlns="" val="213805402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50000"/>
              </a:lnSpc>
              <a:buNone/>
            </a:pPr>
            <a:r>
              <a:rPr lang="ar-IQ" sz="4400" dirty="0">
                <a:cs typeface="me_quran" pitchFamily="18" charset="-78"/>
              </a:rPr>
              <a:t>قَدَّمْتَهُ عَلَى أَنْبِيَائِكَ،  وَبَعَثْتَهُ إِلَى الثَّقَلَيْنِ مِنْ </a:t>
            </a:r>
            <a:r>
              <a:rPr lang="ar-IQ" sz="4400" dirty="0" smtClean="0">
                <a:cs typeface="me_quran" pitchFamily="18" charset="-78"/>
              </a:rPr>
              <a:t>عِبَادِكَ</a:t>
            </a:r>
            <a:endParaRPr lang="en-US" sz="4400" dirty="0">
              <a:cs typeface="me_quran" pitchFamily="18" charset="-78"/>
            </a:endParaRPr>
          </a:p>
        </p:txBody>
      </p:sp>
      <p:sp>
        <p:nvSpPr>
          <p:cNvPr id="4" name="Content Placeholder 2"/>
          <p:cNvSpPr txBox="1">
            <a:spLocks/>
          </p:cNvSpPr>
          <p:nvPr/>
        </p:nvSpPr>
        <p:spPr>
          <a:xfrm>
            <a:off x="1100665" y="2819400"/>
            <a:ext cx="7281335" cy="2412999"/>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You raised him above your [other] prophets, You sent him to the two precious [races of man and jinn] from 	 </a:t>
            </a:r>
            <a:r>
              <a:rPr lang="en-US" sz="3600" dirty="0" smtClean="0">
                <a:latin typeface="OI-Beyrut" pitchFamily="2" charset="0"/>
              </a:rPr>
              <a:t> among your[rational]creatures</a:t>
            </a:r>
            <a:endParaRPr lang="en-US" sz="3600" dirty="0">
              <a:latin typeface="OI-Beyrut" pitchFamily="2" charset="0"/>
            </a:endParaRPr>
          </a:p>
        </p:txBody>
      </p:sp>
    </p:spTree>
    <p:extLst>
      <p:ext uri="{BB962C8B-B14F-4D97-AF65-F5344CB8AC3E}">
        <p14:creationId xmlns:p14="http://schemas.microsoft.com/office/powerpoint/2010/main" xmlns="" val="213805402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50000"/>
              </a:lnSpc>
              <a:buNone/>
            </a:pPr>
            <a:r>
              <a:rPr lang="ar-IQ" sz="4400" dirty="0">
                <a:cs typeface="me_quran" pitchFamily="18" charset="-78"/>
              </a:rPr>
              <a:t>وَأَوْطَأْتَهُ مَشَارِقَكَ وَمَغَارِبَكَ</a:t>
            </a:r>
            <a:endParaRPr lang="en-US" sz="4400" dirty="0">
              <a:cs typeface="me_quran" pitchFamily="18" charset="-78"/>
            </a:endParaRPr>
          </a:p>
        </p:txBody>
      </p:sp>
      <p:sp>
        <p:nvSpPr>
          <p:cNvPr id="4" name="Content Placeholder 2"/>
          <p:cNvSpPr txBox="1">
            <a:spLocks/>
          </p:cNvSpPr>
          <p:nvPr/>
        </p:nvSpPr>
        <p:spPr>
          <a:xfrm>
            <a:off x="1100665" y="2819400"/>
            <a:ext cx="7281335" cy="2412999"/>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and gave him a mandate over the east and the </a:t>
            </a:r>
            <a:r>
              <a:rPr lang="en-US" sz="3600" dirty="0" smtClean="0">
                <a:latin typeface="OI-Beyrut" pitchFamily="2" charset="0"/>
              </a:rPr>
              <a:t>west</a:t>
            </a:r>
            <a:endParaRPr lang="en-US" sz="3600" dirty="0">
              <a:latin typeface="OI-Beyrut" pitchFamily="2" charset="0"/>
            </a:endParaRPr>
          </a:p>
        </p:txBody>
      </p:sp>
    </p:spTree>
    <p:extLst>
      <p:ext uri="{BB962C8B-B14F-4D97-AF65-F5344CB8AC3E}">
        <p14:creationId xmlns:p14="http://schemas.microsoft.com/office/powerpoint/2010/main" xmlns="" val="213805402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50000"/>
              </a:lnSpc>
              <a:buNone/>
            </a:pPr>
            <a:r>
              <a:rPr lang="ar-IQ" sz="4400" dirty="0">
                <a:cs typeface="me_quran" pitchFamily="18" charset="-78"/>
              </a:rPr>
              <a:t>وَسَخَّرْتَ لَهُ الْبُرَاقَ،  وَعَرَجْتَ بِرُوحِهِ ‏ إِلَى </a:t>
            </a:r>
            <a:r>
              <a:rPr lang="ar-IQ" sz="4400" dirty="0" smtClean="0">
                <a:cs typeface="me_quran" pitchFamily="18" charset="-78"/>
              </a:rPr>
              <a:t>سَمَائِكَ</a:t>
            </a:r>
            <a:endParaRPr lang="en-US" sz="4400" dirty="0">
              <a:cs typeface="me_quran" pitchFamily="18" charset="-78"/>
            </a:endParaRPr>
          </a:p>
        </p:txBody>
      </p:sp>
      <p:sp>
        <p:nvSpPr>
          <p:cNvPr id="4" name="Content Placeholder 2"/>
          <p:cNvSpPr txBox="1">
            <a:spLocks/>
          </p:cNvSpPr>
          <p:nvPr/>
        </p:nvSpPr>
        <p:spPr>
          <a:xfrm>
            <a:off x="1100665" y="2819400"/>
            <a:ext cx="7281335" cy="2412999"/>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You placed the </a:t>
            </a:r>
            <a:r>
              <a:rPr lang="en-US" sz="3600" dirty="0" err="1">
                <a:latin typeface="OI-Beyrut" pitchFamily="2" charset="0"/>
              </a:rPr>
              <a:t>BurÁq</a:t>
            </a:r>
            <a:r>
              <a:rPr lang="en-US" sz="3600" dirty="0">
                <a:latin typeface="OI-Beyrut" pitchFamily="2" charset="0"/>
              </a:rPr>
              <a:t> at his service, and you raised him up to the </a:t>
            </a:r>
            <a:r>
              <a:rPr lang="en-US" sz="3600" dirty="0" smtClean="0">
                <a:latin typeface="OI-Beyrut" pitchFamily="2" charset="0"/>
              </a:rPr>
              <a:t>heavens</a:t>
            </a:r>
            <a:endParaRPr lang="en-US" sz="3600" dirty="0">
              <a:latin typeface="OI-Beyrut" pitchFamily="2" charset="0"/>
            </a:endParaRPr>
          </a:p>
        </p:txBody>
      </p:sp>
    </p:spTree>
    <p:extLst>
      <p:ext uri="{BB962C8B-B14F-4D97-AF65-F5344CB8AC3E}">
        <p14:creationId xmlns:p14="http://schemas.microsoft.com/office/powerpoint/2010/main" xmlns="" val="213805402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50000"/>
              </a:lnSpc>
              <a:buNone/>
            </a:pPr>
            <a:r>
              <a:rPr lang="ar-IQ" sz="4400" dirty="0">
                <a:cs typeface="me_quran" pitchFamily="18" charset="-78"/>
              </a:rPr>
              <a:t>وَأَوْدَعْتَهُ عِلْمَ مَا كَانَ وَمَا يَكُونُ إِلَى انْقِضَاءِ </a:t>
            </a:r>
            <a:r>
              <a:rPr lang="ar-IQ" sz="4400" dirty="0" smtClean="0">
                <a:cs typeface="me_quran" pitchFamily="18" charset="-78"/>
              </a:rPr>
              <a:t>خَلْقِكَ</a:t>
            </a:r>
            <a:endParaRPr lang="en-US" sz="4400" dirty="0">
              <a:cs typeface="me_quran" pitchFamily="18" charset="-78"/>
            </a:endParaRPr>
          </a:p>
        </p:txBody>
      </p:sp>
      <p:sp>
        <p:nvSpPr>
          <p:cNvPr id="4" name="Content Placeholder 2"/>
          <p:cNvSpPr txBox="1">
            <a:spLocks/>
          </p:cNvSpPr>
          <p:nvPr/>
        </p:nvSpPr>
        <p:spPr>
          <a:xfrm>
            <a:off x="1100665" y="2819400"/>
            <a:ext cx="7281335" cy="2412999"/>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You entrusted him with the knowledge of what was and what shall be until the end of </a:t>
            </a:r>
            <a:r>
              <a:rPr lang="en-US" sz="3600" dirty="0" smtClean="0">
                <a:latin typeface="OI-Beyrut" pitchFamily="2" charset="0"/>
              </a:rPr>
              <a:t>creation</a:t>
            </a:r>
            <a:endParaRPr lang="en-US" sz="3600" dirty="0">
              <a:latin typeface="OI-Beyrut" pitchFamily="2" charset="0"/>
            </a:endParaRPr>
          </a:p>
        </p:txBody>
      </p:sp>
    </p:spTree>
    <p:extLst>
      <p:ext uri="{BB962C8B-B14F-4D97-AF65-F5344CB8AC3E}">
        <p14:creationId xmlns:p14="http://schemas.microsoft.com/office/powerpoint/2010/main" xmlns="" val="213805402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50000"/>
              </a:lnSpc>
              <a:buNone/>
            </a:pPr>
            <a:r>
              <a:rPr lang="ar-IQ" sz="4400" dirty="0">
                <a:cs typeface="me_quran" pitchFamily="18" charset="-78"/>
              </a:rPr>
              <a:t>ثُمَّ نَصَرْتَهُ </a:t>
            </a:r>
            <a:r>
              <a:rPr lang="ar-IQ" sz="4400" dirty="0" smtClean="0">
                <a:cs typeface="me_quran" pitchFamily="18" charset="-78"/>
              </a:rPr>
              <a:t>بِالرُّعْبِ</a:t>
            </a:r>
            <a:endParaRPr lang="en-US" sz="4400" dirty="0">
              <a:cs typeface="me_quran" pitchFamily="18" charset="-78"/>
            </a:endParaRPr>
          </a:p>
        </p:txBody>
      </p:sp>
      <p:sp>
        <p:nvSpPr>
          <p:cNvPr id="4" name="Content Placeholder 2"/>
          <p:cNvSpPr txBox="1">
            <a:spLocks/>
          </p:cNvSpPr>
          <p:nvPr/>
        </p:nvSpPr>
        <p:spPr>
          <a:xfrm>
            <a:off x="1100665" y="2819400"/>
            <a:ext cx="7281335" cy="2412999"/>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Then you aided him by [casting] terror [into the hearts of his enemies]</a:t>
            </a:r>
          </a:p>
        </p:txBody>
      </p:sp>
    </p:spTree>
    <p:extLst>
      <p:ext uri="{BB962C8B-B14F-4D97-AF65-F5344CB8AC3E}">
        <p14:creationId xmlns:p14="http://schemas.microsoft.com/office/powerpoint/2010/main" xmlns="" val="213805402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50000"/>
              </a:lnSpc>
              <a:buNone/>
            </a:pPr>
            <a:r>
              <a:rPr lang="ar-IQ" sz="4400" dirty="0">
                <a:cs typeface="me_quran" pitchFamily="18" charset="-78"/>
              </a:rPr>
              <a:t>وَحَفَفْتَهُ بِجَبْرَئِيلَ وَمِيكَائِيلَ وَالْمُسَوِّمِينَ مِنْ </a:t>
            </a:r>
            <a:r>
              <a:rPr lang="ar-IQ" sz="4400" dirty="0" smtClean="0">
                <a:cs typeface="me_quran" pitchFamily="18" charset="-78"/>
              </a:rPr>
              <a:t>مَلائِكَتِكَ</a:t>
            </a:r>
            <a:endParaRPr lang="en-US" sz="4400" dirty="0">
              <a:cs typeface="me_quran" pitchFamily="18" charset="-78"/>
            </a:endParaRPr>
          </a:p>
        </p:txBody>
      </p:sp>
      <p:sp>
        <p:nvSpPr>
          <p:cNvPr id="4" name="Content Placeholder 2"/>
          <p:cNvSpPr txBox="1">
            <a:spLocks/>
          </p:cNvSpPr>
          <p:nvPr/>
        </p:nvSpPr>
        <p:spPr>
          <a:xfrm>
            <a:off x="1100665" y="2819400"/>
            <a:ext cx="7281335" cy="2412999"/>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You surrounded him with Gabriel, Michael, and the marked riders from among your angels</a:t>
            </a:r>
          </a:p>
        </p:txBody>
      </p:sp>
    </p:spTree>
    <p:extLst>
      <p:ext uri="{BB962C8B-B14F-4D97-AF65-F5344CB8AC3E}">
        <p14:creationId xmlns:p14="http://schemas.microsoft.com/office/powerpoint/2010/main" xmlns="" val="213805402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50000"/>
              </a:lnSpc>
              <a:buNone/>
            </a:pPr>
            <a:r>
              <a:rPr lang="ar-IQ" sz="4400" dirty="0">
                <a:cs typeface="me_quran" pitchFamily="18" charset="-78"/>
              </a:rPr>
              <a:t>وَوَعَدْتَهُ أَنْ تُظْهِرَ دِينَهُ عَلَى الدِّينِ كُلِّهِ وَلَوْ كَرِهَ </a:t>
            </a:r>
            <a:r>
              <a:rPr lang="ar-IQ" sz="4400" dirty="0" smtClean="0">
                <a:cs typeface="me_quran" pitchFamily="18" charset="-78"/>
              </a:rPr>
              <a:t>الْـمُشْرِكُونَ</a:t>
            </a:r>
            <a:endParaRPr lang="en-US" sz="4400" dirty="0">
              <a:cs typeface="me_quran" pitchFamily="18" charset="-78"/>
            </a:endParaRPr>
          </a:p>
        </p:txBody>
      </p:sp>
      <p:sp>
        <p:nvSpPr>
          <p:cNvPr id="4" name="Content Placeholder 2"/>
          <p:cNvSpPr txBox="1">
            <a:spLocks/>
          </p:cNvSpPr>
          <p:nvPr/>
        </p:nvSpPr>
        <p:spPr>
          <a:xfrm>
            <a:off x="1100665" y="2819400"/>
            <a:ext cx="7281335" cy="2412999"/>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You promised to make his religion prevail over all [other] religions, though the polytheists may loathe </a:t>
            </a:r>
            <a:r>
              <a:rPr lang="en-US" sz="3600" dirty="0" smtClean="0">
                <a:latin typeface="OI-Beyrut" pitchFamily="2" charset="0"/>
              </a:rPr>
              <a:t>it</a:t>
            </a:r>
            <a:endParaRPr lang="en-US" sz="3600" dirty="0">
              <a:latin typeface="OI-Beyrut" pitchFamily="2" charset="0"/>
            </a:endParaRPr>
          </a:p>
        </p:txBody>
      </p:sp>
    </p:spTree>
    <p:extLst>
      <p:ext uri="{BB962C8B-B14F-4D97-AF65-F5344CB8AC3E}">
        <p14:creationId xmlns:p14="http://schemas.microsoft.com/office/powerpoint/2010/main" xmlns="" val="21380540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50000"/>
              </a:lnSpc>
              <a:buNone/>
            </a:pPr>
            <a:r>
              <a:rPr lang="ar-IQ" sz="4400" dirty="0">
                <a:cs typeface="me_quran" pitchFamily="18" charset="-78"/>
              </a:rPr>
              <a:t>اللَّهُمَّ لَكَ الْحَمْدُ عَلَى مَا جَرَى بِهِ قَضَاؤُكَ فِي </a:t>
            </a:r>
            <a:r>
              <a:rPr lang="ar-IQ" sz="4400" dirty="0" smtClean="0">
                <a:cs typeface="me_quran" pitchFamily="18" charset="-78"/>
              </a:rPr>
              <a:t>أَوْلِيَائِكَ</a:t>
            </a:r>
            <a:endParaRPr lang="en-US" sz="4400" dirty="0">
              <a:cs typeface="me_quran" pitchFamily="18" charset="-78"/>
            </a:endParaRPr>
          </a:p>
        </p:txBody>
      </p:sp>
      <p:sp>
        <p:nvSpPr>
          <p:cNvPr id="4" name="Content Placeholder 2"/>
          <p:cNvSpPr txBox="1">
            <a:spLocks/>
          </p:cNvSpPr>
          <p:nvPr/>
        </p:nvSpPr>
        <p:spPr>
          <a:xfrm>
            <a:off x="1100665" y="2819400"/>
            <a:ext cx="7281335" cy="2412999"/>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God, you alone deserve praise for what you decreed for your </a:t>
            </a:r>
            <a:r>
              <a:rPr lang="en-US" sz="3600" dirty="0" smtClean="0">
                <a:latin typeface="OI-Beyrut" pitchFamily="2" charset="0"/>
              </a:rPr>
              <a:t>friends </a:t>
            </a:r>
            <a:endParaRPr lang="en-US" sz="3600" dirty="0">
              <a:latin typeface="OI-Beyrut" pitchFamily="2" charset="0"/>
            </a:endParaRPr>
          </a:p>
        </p:txBody>
      </p:sp>
    </p:spTree>
    <p:extLst>
      <p:ext uri="{BB962C8B-B14F-4D97-AF65-F5344CB8AC3E}">
        <p14:creationId xmlns:p14="http://schemas.microsoft.com/office/powerpoint/2010/main" xmlns="" val="64574364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50000"/>
              </a:lnSpc>
              <a:buNone/>
            </a:pPr>
            <a:r>
              <a:rPr lang="ar-IQ" sz="4400" dirty="0">
                <a:cs typeface="me_quran" pitchFamily="18" charset="-78"/>
              </a:rPr>
              <a:t>وَذَلِكَ بَعْدَ أَنْ بَوَّأْتَهُ مُبَوَّأَ صِدْقٍ مِنْ </a:t>
            </a:r>
            <a:r>
              <a:rPr lang="ar-IQ" sz="4400" dirty="0" smtClean="0">
                <a:cs typeface="me_quran" pitchFamily="18" charset="-78"/>
              </a:rPr>
              <a:t>أَهْلِهِ</a:t>
            </a:r>
            <a:endParaRPr lang="en-US" sz="4400" dirty="0">
              <a:cs typeface="me_quran" pitchFamily="18" charset="-78"/>
            </a:endParaRPr>
          </a:p>
        </p:txBody>
      </p:sp>
      <p:sp>
        <p:nvSpPr>
          <p:cNvPr id="4" name="Content Placeholder 2"/>
          <p:cNvSpPr txBox="1">
            <a:spLocks/>
          </p:cNvSpPr>
          <p:nvPr/>
        </p:nvSpPr>
        <p:spPr>
          <a:xfrm>
            <a:off x="1100665" y="2819400"/>
            <a:ext cx="7281335" cy="2412999"/>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[You made him] this [promise] after having raised him to a lofty station by [giving him] the best of </a:t>
            </a:r>
            <a:r>
              <a:rPr lang="en-US" sz="3600" dirty="0" smtClean="0">
                <a:latin typeface="OI-Beyrut" pitchFamily="2" charset="0"/>
              </a:rPr>
              <a:t>families</a:t>
            </a:r>
            <a:endParaRPr lang="en-US" sz="3600" dirty="0">
              <a:latin typeface="OI-Beyrut" pitchFamily="2" charset="0"/>
            </a:endParaRPr>
          </a:p>
        </p:txBody>
      </p:sp>
    </p:spTree>
    <p:extLst>
      <p:ext uri="{BB962C8B-B14F-4D97-AF65-F5344CB8AC3E}">
        <p14:creationId xmlns:p14="http://schemas.microsoft.com/office/powerpoint/2010/main" xmlns="" val="213805402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50000"/>
              </a:lnSpc>
              <a:buNone/>
            </a:pPr>
            <a:r>
              <a:rPr lang="ar-IQ" sz="4400" dirty="0">
                <a:cs typeface="me_quran" pitchFamily="18" charset="-78"/>
              </a:rPr>
              <a:t>وَجَعَلْتَ لَهُ وَلَهُمْ أَوَّلَ بَيْتٍ وُضِعَ لِلنَّاسِ لَلَّذِي </a:t>
            </a:r>
            <a:r>
              <a:rPr lang="ar-IQ" sz="4400" dirty="0" smtClean="0">
                <a:cs typeface="me_quran" pitchFamily="18" charset="-78"/>
              </a:rPr>
              <a:t>بِبَكَّةَ</a:t>
            </a:r>
            <a:endParaRPr lang="en-US" sz="4400" dirty="0">
              <a:cs typeface="me_quran" pitchFamily="18" charset="-78"/>
            </a:endParaRPr>
          </a:p>
        </p:txBody>
      </p:sp>
      <p:sp>
        <p:nvSpPr>
          <p:cNvPr id="4" name="Content Placeholder 2"/>
          <p:cNvSpPr txBox="1">
            <a:spLocks/>
          </p:cNvSpPr>
          <p:nvPr/>
        </p:nvSpPr>
        <p:spPr>
          <a:xfrm>
            <a:off x="1100665" y="2819400"/>
            <a:ext cx="7281335" cy="2412999"/>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and [after] having built for him and for them “the first house [of God] built for [all] people, the one in </a:t>
            </a:r>
            <a:r>
              <a:rPr lang="en-US" sz="3600" dirty="0" err="1">
                <a:latin typeface="OI-Beyrut" pitchFamily="2" charset="0"/>
              </a:rPr>
              <a:t>Bakkah</a:t>
            </a:r>
            <a:r>
              <a:rPr lang="en-US" sz="3600" dirty="0" smtClean="0">
                <a:latin typeface="OI-Beyrut" pitchFamily="2" charset="0"/>
              </a:rPr>
              <a:t>,</a:t>
            </a:r>
            <a:endParaRPr lang="en-US" sz="3600" dirty="0">
              <a:latin typeface="OI-Beyrut" pitchFamily="2" charset="0"/>
            </a:endParaRPr>
          </a:p>
        </p:txBody>
      </p:sp>
    </p:spTree>
    <p:extLst>
      <p:ext uri="{BB962C8B-B14F-4D97-AF65-F5344CB8AC3E}">
        <p14:creationId xmlns:p14="http://schemas.microsoft.com/office/powerpoint/2010/main" xmlns="" val="213805402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50000"/>
              </a:lnSpc>
              <a:buNone/>
            </a:pPr>
            <a:r>
              <a:rPr lang="ar-IQ" sz="4400" dirty="0">
                <a:cs typeface="me_quran" pitchFamily="18" charset="-78"/>
              </a:rPr>
              <a:t>مُبَارَكاً وَهُدًى لِلْعَالَمِينَ</a:t>
            </a:r>
            <a:endParaRPr lang="en-US" sz="4400" dirty="0">
              <a:cs typeface="me_quran" pitchFamily="18" charset="-78"/>
            </a:endParaRPr>
          </a:p>
        </p:txBody>
      </p:sp>
      <p:sp>
        <p:nvSpPr>
          <p:cNvPr id="4" name="Content Placeholder 2"/>
          <p:cNvSpPr txBox="1">
            <a:spLocks/>
          </p:cNvSpPr>
          <p:nvPr/>
        </p:nvSpPr>
        <p:spPr>
          <a:xfrm>
            <a:off x="1100665" y="2819400"/>
            <a:ext cx="7281335" cy="2412999"/>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which is blessed and is a guide for humankind</a:t>
            </a:r>
          </a:p>
        </p:txBody>
      </p:sp>
    </p:spTree>
    <p:extLst>
      <p:ext uri="{BB962C8B-B14F-4D97-AF65-F5344CB8AC3E}">
        <p14:creationId xmlns:p14="http://schemas.microsoft.com/office/powerpoint/2010/main" xmlns="" val="213805402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50000"/>
              </a:lnSpc>
              <a:buNone/>
            </a:pPr>
            <a:r>
              <a:rPr lang="ar-IQ" sz="4400" dirty="0">
                <a:cs typeface="me_quran" pitchFamily="18" charset="-78"/>
              </a:rPr>
              <a:t>فِيهِ آيَاتٌ بَيِّنَاتٌ مَقَامُ إِبْرَاهِيمَ،  وَمَنْ دَخَلَهُ كَانَ </a:t>
            </a:r>
            <a:r>
              <a:rPr lang="ar-IQ" sz="4400" dirty="0" smtClean="0">
                <a:cs typeface="me_quran" pitchFamily="18" charset="-78"/>
              </a:rPr>
              <a:t>آمِناً</a:t>
            </a:r>
            <a:endParaRPr lang="en-US" sz="4400" dirty="0">
              <a:cs typeface="me_quran" pitchFamily="18" charset="-78"/>
            </a:endParaRPr>
          </a:p>
        </p:txBody>
      </p:sp>
      <p:sp>
        <p:nvSpPr>
          <p:cNvPr id="4" name="Content Placeholder 2"/>
          <p:cNvSpPr txBox="1">
            <a:spLocks/>
          </p:cNvSpPr>
          <p:nvPr/>
        </p:nvSpPr>
        <p:spPr>
          <a:xfrm>
            <a:off x="1100665" y="2819400"/>
            <a:ext cx="7281335" cy="2412999"/>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In [and around] the house are clear signs [such as] the Station of Abraham, Whoever enters it is </a:t>
            </a:r>
            <a:r>
              <a:rPr lang="en-US" sz="3600" dirty="0" smtClean="0">
                <a:latin typeface="OI-Beyrut" pitchFamily="2" charset="0"/>
              </a:rPr>
              <a:t> 	[</a:t>
            </a:r>
            <a:r>
              <a:rPr lang="en-US" sz="3600" dirty="0">
                <a:latin typeface="OI-Beyrut" pitchFamily="2" charset="0"/>
              </a:rPr>
              <a:t>hereby] granted amnesty,”</a:t>
            </a:r>
          </a:p>
        </p:txBody>
      </p:sp>
    </p:spTree>
    <p:extLst>
      <p:ext uri="{BB962C8B-B14F-4D97-AF65-F5344CB8AC3E}">
        <p14:creationId xmlns:p14="http://schemas.microsoft.com/office/powerpoint/2010/main" xmlns="" val="213805402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50000"/>
              </a:lnSpc>
              <a:buNone/>
            </a:pPr>
            <a:r>
              <a:rPr lang="ar-IQ" sz="4400" dirty="0" smtClean="0">
                <a:cs typeface="me_quran" pitchFamily="18" charset="-78"/>
              </a:rPr>
              <a:t>وَقُلْتَ:إنَّمَا </a:t>
            </a:r>
            <a:r>
              <a:rPr lang="ar-IQ" sz="4400" dirty="0">
                <a:cs typeface="me_quran" pitchFamily="18" charset="-78"/>
              </a:rPr>
              <a:t>يُرِيدُ اللَّهُ لِيُذْهِبَ عَنْكُمُ الرِّجْسَ أَهْلَ </a:t>
            </a:r>
            <a:r>
              <a:rPr lang="ar-IQ" sz="4400" dirty="0" smtClean="0">
                <a:cs typeface="me_quran" pitchFamily="18" charset="-78"/>
              </a:rPr>
              <a:t>الْبَيْتِ</a:t>
            </a:r>
            <a:endParaRPr lang="en-US" sz="4400" dirty="0">
              <a:cs typeface="me_quran" pitchFamily="18" charset="-78"/>
            </a:endParaRPr>
          </a:p>
        </p:txBody>
      </p:sp>
      <p:sp>
        <p:nvSpPr>
          <p:cNvPr id="4" name="Content Placeholder 2"/>
          <p:cNvSpPr txBox="1">
            <a:spLocks/>
          </p:cNvSpPr>
          <p:nvPr/>
        </p:nvSpPr>
        <p:spPr>
          <a:xfrm>
            <a:off x="1100665" y="2819400"/>
            <a:ext cx="7281335" cy="2412999"/>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dirty="0">
                <a:latin typeface="OI-Beyrut" pitchFamily="2" charset="0"/>
              </a:rPr>
              <a:t>And you [made your Prophet that promise after having] said, “God wants but to stave off from you all filth, O  </a:t>
            </a:r>
            <a:r>
              <a:rPr lang="en-US" dirty="0" smtClean="0">
                <a:latin typeface="OI-Beyrut" pitchFamily="2" charset="0"/>
              </a:rPr>
              <a:t>people </a:t>
            </a:r>
            <a:r>
              <a:rPr lang="en-US" dirty="0">
                <a:latin typeface="OI-Beyrut" pitchFamily="2" charset="0"/>
              </a:rPr>
              <a:t>of the [Prophet’s] household</a:t>
            </a:r>
            <a:r>
              <a:rPr lang="en-US" dirty="0" smtClean="0">
                <a:latin typeface="OI-Beyrut" pitchFamily="2" charset="0"/>
              </a:rPr>
              <a:t>!</a:t>
            </a:r>
            <a:endParaRPr lang="en-US" dirty="0">
              <a:latin typeface="OI-Beyrut" pitchFamily="2" charset="0"/>
            </a:endParaRPr>
          </a:p>
        </p:txBody>
      </p:sp>
    </p:spTree>
    <p:extLst>
      <p:ext uri="{BB962C8B-B14F-4D97-AF65-F5344CB8AC3E}">
        <p14:creationId xmlns:p14="http://schemas.microsoft.com/office/powerpoint/2010/main" xmlns="" val="213805402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50000"/>
              </a:lnSpc>
              <a:buNone/>
            </a:pPr>
            <a:r>
              <a:rPr lang="ar-IQ" sz="4400" dirty="0">
                <a:cs typeface="me_quran" pitchFamily="18" charset="-78"/>
              </a:rPr>
              <a:t>وَيُطَهِّرَكُمْ تَطْهِيراً</a:t>
            </a:r>
            <a:endParaRPr lang="en-US" sz="4400" dirty="0">
              <a:cs typeface="me_quran" pitchFamily="18" charset="-78"/>
            </a:endParaRPr>
          </a:p>
        </p:txBody>
      </p:sp>
      <p:sp>
        <p:nvSpPr>
          <p:cNvPr id="4" name="Content Placeholder 2"/>
          <p:cNvSpPr txBox="1">
            <a:spLocks/>
          </p:cNvSpPr>
          <p:nvPr/>
        </p:nvSpPr>
        <p:spPr>
          <a:xfrm>
            <a:off x="1100665" y="2819400"/>
            <a:ext cx="7281335" cy="2412999"/>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and to purify you thoroughly,”</a:t>
            </a:r>
          </a:p>
        </p:txBody>
      </p:sp>
    </p:spTree>
    <p:extLst>
      <p:ext uri="{BB962C8B-B14F-4D97-AF65-F5344CB8AC3E}">
        <p14:creationId xmlns:p14="http://schemas.microsoft.com/office/powerpoint/2010/main" xmlns="" val="213805402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50000"/>
              </a:lnSpc>
              <a:buNone/>
            </a:pPr>
            <a:r>
              <a:rPr lang="ar-IQ" sz="4400" dirty="0">
                <a:cs typeface="me_quran" pitchFamily="18" charset="-78"/>
              </a:rPr>
              <a:t>ثُمَّ جَعَلْتَ أَجْرَ مُحَمَّدٍ - صَلَوَاتُكَ عَلَيْهِ وَآلِهِ - مَوَدَّتَهُمْ فِي </a:t>
            </a:r>
            <a:r>
              <a:rPr lang="ar-IQ" sz="4400" dirty="0" smtClean="0">
                <a:cs typeface="me_quran" pitchFamily="18" charset="-78"/>
              </a:rPr>
              <a:t>كِتَابِكَ</a:t>
            </a:r>
            <a:endParaRPr lang="en-US" sz="4400" dirty="0">
              <a:cs typeface="me_quran" pitchFamily="18" charset="-78"/>
            </a:endParaRPr>
          </a:p>
        </p:txBody>
      </p:sp>
      <p:sp>
        <p:nvSpPr>
          <p:cNvPr id="4" name="Content Placeholder 2"/>
          <p:cNvSpPr txBox="1">
            <a:spLocks/>
          </p:cNvSpPr>
          <p:nvPr/>
        </p:nvSpPr>
        <p:spPr>
          <a:xfrm>
            <a:off x="1100665" y="2819400"/>
            <a:ext cx="7281335" cy="2412999"/>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Then you ordained in your book that the recompense for Muhammad—may your mercy be upon him and his </a:t>
            </a:r>
            <a:r>
              <a:rPr lang="en-US" sz="3600" dirty="0" smtClean="0">
                <a:latin typeface="OI-Beyrut" pitchFamily="2" charset="0"/>
              </a:rPr>
              <a:t>family</a:t>
            </a:r>
            <a:endParaRPr lang="en-US" sz="3600" dirty="0">
              <a:latin typeface="OI-Beyrut" pitchFamily="2" charset="0"/>
            </a:endParaRPr>
          </a:p>
        </p:txBody>
      </p:sp>
    </p:spTree>
    <p:extLst>
      <p:ext uri="{BB962C8B-B14F-4D97-AF65-F5344CB8AC3E}">
        <p14:creationId xmlns:p14="http://schemas.microsoft.com/office/powerpoint/2010/main" xmlns="" val="213805402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50000"/>
              </a:lnSpc>
              <a:buNone/>
            </a:pPr>
            <a:r>
              <a:rPr lang="ar-IQ" sz="4400" dirty="0">
                <a:cs typeface="me_quran" pitchFamily="18" charset="-78"/>
              </a:rPr>
              <a:t>فَقُلْتَ: قُلْ: لا أَسْئَلُكُمْ عَلَيْهِ أَجْراً إِلا َّ الْمَوَدَّةَ فِي </a:t>
            </a:r>
            <a:r>
              <a:rPr lang="ar-IQ" sz="4400" dirty="0" smtClean="0">
                <a:cs typeface="me_quran" pitchFamily="18" charset="-78"/>
              </a:rPr>
              <a:t>الْقُرْبَى</a:t>
            </a:r>
            <a:endParaRPr lang="en-US" sz="4400" dirty="0">
              <a:cs typeface="me_quran" pitchFamily="18" charset="-78"/>
            </a:endParaRPr>
          </a:p>
        </p:txBody>
      </p:sp>
      <p:sp>
        <p:nvSpPr>
          <p:cNvPr id="4" name="Content Placeholder 2"/>
          <p:cNvSpPr txBox="1">
            <a:spLocks/>
          </p:cNvSpPr>
          <p:nvPr/>
        </p:nvSpPr>
        <p:spPr>
          <a:xfrm>
            <a:off x="1100665" y="2819400"/>
            <a:ext cx="7281335" cy="2412999"/>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dirty="0">
                <a:latin typeface="OI-Beyrut" pitchFamily="2" charset="0"/>
              </a:rPr>
              <a:t>would be devotion to his family when you said, “Tell them: ‘I do not ask any compensation for my work except your devotion to my family,’” </a:t>
            </a:r>
          </a:p>
        </p:txBody>
      </p:sp>
    </p:spTree>
    <p:extLst>
      <p:ext uri="{BB962C8B-B14F-4D97-AF65-F5344CB8AC3E}">
        <p14:creationId xmlns:p14="http://schemas.microsoft.com/office/powerpoint/2010/main" xmlns="" val="213805402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50000"/>
              </a:lnSpc>
              <a:buNone/>
            </a:pPr>
            <a:r>
              <a:rPr lang="ar-IQ" sz="4400" dirty="0">
                <a:cs typeface="me_quran" pitchFamily="18" charset="-78"/>
              </a:rPr>
              <a:t>وَ قُلْتَ: مَا سَأَلْتُكُمْ مِنْ أَجْرٍ فَهُوَ </a:t>
            </a:r>
            <a:r>
              <a:rPr lang="ar-IQ" sz="4400" dirty="0" smtClean="0">
                <a:cs typeface="me_quran" pitchFamily="18" charset="-78"/>
              </a:rPr>
              <a:t>لَــكُمْ</a:t>
            </a:r>
            <a:endParaRPr lang="en-US" sz="4400" dirty="0">
              <a:cs typeface="me_quran" pitchFamily="18" charset="-78"/>
            </a:endParaRPr>
          </a:p>
        </p:txBody>
      </p:sp>
      <p:sp>
        <p:nvSpPr>
          <p:cNvPr id="4" name="Content Placeholder 2"/>
          <p:cNvSpPr txBox="1">
            <a:spLocks/>
          </p:cNvSpPr>
          <p:nvPr/>
        </p:nvSpPr>
        <p:spPr>
          <a:xfrm>
            <a:off x="1100665" y="2819400"/>
            <a:ext cx="7281335" cy="2412999"/>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You also said, “[Tell them:] ‘Whatever compensation I have asked from you is for your benefit,’”</a:t>
            </a:r>
          </a:p>
        </p:txBody>
      </p:sp>
    </p:spTree>
    <p:extLst>
      <p:ext uri="{BB962C8B-B14F-4D97-AF65-F5344CB8AC3E}">
        <p14:creationId xmlns:p14="http://schemas.microsoft.com/office/powerpoint/2010/main" xmlns="" val="213805402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50000"/>
              </a:lnSpc>
              <a:buNone/>
            </a:pPr>
            <a:r>
              <a:rPr lang="ar-IQ" sz="4400" dirty="0">
                <a:cs typeface="me_quran" pitchFamily="18" charset="-78"/>
              </a:rPr>
              <a:t>وَقُـلْتَ: مَا أَسْئَـلُكُمْ عَـلَيْهِ مِنْ أَجْرٍ إِلاَّ مَنْ شَاءَ أَنْ يَتَّخِذَ إِلَى رَبِّهِ </a:t>
            </a:r>
            <a:r>
              <a:rPr lang="ar-IQ" sz="4400" dirty="0" smtClean="0">
                <a:cs typeface="me_quran" pitchFamily="18" charset="-78"/>
              </a:rPr>
              <a:t>سَبِيلاً</a:t>
            </a:r>
            <a:endParaRPr lang="en-US" sz="4400" dirty="0">
              <a:cs typeface="me_quran" pitchFamily="18" charset="-78"/>
            </a:endParaRPr>
          </a:p>
        </p:txBody>
      </p:sp>
      <p:sp>
        <p:nvSpPr>
          <p:cNvPr id="4" name="Content Placeholder 2"/>
          <p:cNvSpPr txBox="1">
            <a:spLocks/>
          </p:cNvSpPr>
          <p:nvPr/>
        </p:nvSpPr>
        <p:spPr>
          <a:xfrm>
            <a:off x="1100665" y="2819400"/>
            <a:ext cx="7281335" cy="2412999"/>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dirty="0">
                <a:latin typeface="OI-Beyrut" pitchFamily="2" charset="0"/>
              </a:rPr>
              <a:t>You also said, “[Tell them:] ‘I do not ask any compensation for my work except from him who wishes to travel the path to his Lord[’s proximity],’” </a:t>
            </a:r>
          </a:p>
        </p:txBody>
      </p:sp>
    </p:spTree>
    <p:extLst>
      <p:ext uri="{BB962C8B-B14F-4D97-AF65-F5344CB8AC3E}">
        <p14:creationId xmlns:p14="http://schemas.microsoft.com/office/powerpoint/2010/main" xmlns="" val="21380540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50000"/>
              </a:lnSpc>
              <a:buNone/>
            </a:pPr>
            <a:r>
              <a:rPr lang="ar-IQ" sz="4400" dirty="0">
                <a:cs typeface="me_quran" pitchFamily="18" charset="-78"/>
              </a:rPr>
              <a:t>الَّذِينَ اسْتَخْلَصْتَهُمْ لِنَفْسِكَ </a:t>
            </a:r>
            <a:r>
              <a:rPr lang="ar-IQ" sz="4400" dirty="0" smtClean="0">
                <a:cs typeface="me_quran" pitchFamily="18" charset="-78"/>
              </a:rPr>
              <a:t>وَدِينِكَ</a:t>
            </a:r>
            <a:endParaRPr lang="en-US" sz="4400" dirty="0">
              <a:cs typeface="me_quran" pitchFamily="18" charset="-78"/>
            </a:endParaRPr>
          </a:p>
        </p:txBody>
      </p:sp>
      <p:sp>
        <p:nvSpPr>
          <p:cNvPr id="4" name="Content Placeholder 2"/>
          <p:cNvSpPr txBox="1">
            <a:spLocks/>
          </p:cNvSpPr>
          <p:nvPr/>
        </p:nvSpPr>
        <p:spPr>
          <a:xfrm>
            <a:off x="1100665" y="2819400"/>
            <a:ext cx="7281335" cy="2412999"/>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whom you chose [as intimates] for yourself and [as propagators of] your </a:t>
            </a:r>
            <a:r>
              <a:rPr lang="en-US" sz="3600" dirty="0" smtClean="0">
                <a:latin typeface="OI-Beyrut" pitchFamily="2" charset="0"/>
              </a:rPr>
              <a:t>religion</a:t>
            </a:r>
            <a:endParaRPr lang="en-US" sz="3600" dirty="0">
              <a:latin typeface="OI-Beyrut" pitchFamily="2" charset="0"/>
            </a:endParaRPr>
          </a:p>
        </p:txBody>
      </p:sp>
    </p:spTree>
    <p:extLst>
      <p:ext uri="{BB962C8B-B14F-4D97-AF65-F5344CB8AC3E}">
        <p14:creationId xmlns:p14="http://schemas.microsoft.com/office/powerpoint/2010/main" xmlns="" val="69068923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50000"/>
              </a:lnSpc>
              <a:buNone/>
            </a:pPr>
            <a:r>
              <a:rPr lang="ar-IQ" sz="4400" dirty="0">
                <a:cs typeface="me_quran" pitchFamily="18" charset="-78"/>
              </a:rPr>
              <a:t> فَكَانُوا هُمُ السَّبِيلَ إِلَيْكَ وَالْمَسْلَكَ إِلَى، </a:t>
            </a:r>
            <a:r>
              <a:rPr lang="ar-IQ" sz="4400" dirty="0" smtClean="0">
                <a:cs typeface="me_quran" pitchFamily="18" charset="-78"/>
              </a:rPr>
              <a:t>رِضْوَانِكَ</a:t>
            </a:r>
            <a:endParaRPr lang="en-US" sz="4400" dirty="0">
              <a:cs typeface="me_quran" pitchFamily="18" charset="-78"/>
            </a:endParaRPr>
          </a:p>
        </p:txBody>
      </p:sp>
      <p:sp>
        <p:nvSpPr>
          <p:cNvPr id="4" name="Content Placeholder 2"/>
          <p:cNvSpPr txBox="1">
            <a:spLocks/>
          </p:cNvSpPr>
          <p:nvPr/>
        </p:nvSpPr>
        <p:spPr>
          <a:xfrm>
            <a:off x="1100665" y="2819400"/>
            <a:ext cx="7281335" cy="2412999"/>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Thus, the Prophet and his family became the only path [for us] to reach you—to reach your </a:t>
            </a:r>
            <a:r>
              <a:rPr lang="en-US" sz="3600" dirty="0" smtClean="0">
                <a:latin typeface="OI-Beyrut" pitchFamily="2" charset="0"/>
              </a:rPr>
              <a:t>pleasure</a:t>
            </a:r>
            <a:endParaRPr lang="en-US" sz="3600" dirty="0">
              <a:latin typeface="OI-Beyrut" pitchFamily="2" charset="0"/>
            </a:endParaRPr>
          </a:p>
        </p:txBody>
      </p:sp>
    </p:spTree>
    <p:extLst>
      <p:ext uri="{BB962C8B-B14F-4D97-AF65-F5344CB8AC3E}">
        <p14:creationId xmlns:p14="http://schemas.microsoft.com/office/powerpoint/2010/main" xmlns="" val="213805402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50000"/>
              </a:lnSpc>
              <a:buNone/>
            </a:pPr>
            <a:r>
              <a:rPr lang="ar-IQ" sz="4400" dirty="0">
                <a:cs typeface="me_quran" pitchFamily="18" charset="-78"/>
              </a:rPr>
              <a:t>فَلَمَّا انْقَضَتْ أَيَّامُهُ أَقَامَ وَلِيَّهُ عَلِيَّ بْنَ أَبِي طَالِبٍ - صَلَوَاتُكَ عَلَيْهِمَا </a:t>
            </a:r>
            <a:r>
              <a:rPr lang="ar-IQ" sz="4400" dirty="0" smtClean="0">
                <a:cs typeface="me_quran" pitchFamily="18" charset="-78"/>
              </a:rPr>
              <a:t>وَآلِهِمَا</a:t>
            </a:r>
            <a:endParaRPr lang="en-US" sz="4400" dirty="0">
              <a:cs typeface="me_quran" pitchFamily="18" charset="-78"/>
            </a:endParaRPr>
          </a:p>
        </p:txBody>
      </p:sp>
      <p:sp>
        <p:nvSpPr>
          <p:cNvPr id="4" name="Content Placeholder 2"/>
          <p:cNvSpPr txBox="1">
            <a:spLocks/>
          </p:cNvSpPr>
          <p:nvPr/>
        </p:nvSpPr>
        <p:spPr>
          <a:xfrm>
            <a:off x="1100665" y="2819400"/>
            <a:ext cx="7281335" cy="2412999"/>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2800" dirty="0">
                <a:latin typeface="OI-Beyrut" pitchFamily="2" charset="0"/>
              </a:rPr>
              <a:t>When the Prophet’s days had neared their end, he instated the one who would hold authority after him, </a:t>
            </a:r>
            <a:r>
              <a:rPr lang="en-US" sz="2800" dirty="0" err="1">
                <a:latin typeface="OI-Beyrut" pitchFamily="2" charset="0"/>
              </a:rPr>
              <a:t>ÝAlÐ</a:t>
            </a:r>
            <a:r>
              <a:rPr lang="en-US" sz="2800" dirty="0">
                <a:latin typeface="OI-Beyrut" pitchFamily="2" charset="0"/>
              </a:rPr>
              <a:t> </a:t>
            </a:r>
            <a:r>
              <a:rPr lang="en-US" sz="2800" dirty="0" err="1">
                <a:latin typeface="OI-Beyrut" pitchFamily="2" charset="0"/>
              </a:rPr>
              <a:t>ibn</a:t>
            </a:r>
            <a:r>
              <a:rPr lang="en-US" sz="2800" dirty="0">
                <a:latin typeface="OI-Beyrut" pitchFamily="2" charset="0"/>
              </a:rPr>
              <a:t> </a:t>
            </a:r>
            <a:r>
              <a:rPr lang="en-US" sz="2800" dirty="0" err="1">
                <a:latin typeface="OI-Beyrut" pitchFamily="2" charset="0"/>
              </a:rPr>
              <a:t>AbÐ</a:t>
            </a:r>
            <a:r>
              <a:rPr lang="en-US" sz="2800" dirty="0">
                <a:latin typeface="OI-Beyrut" pitchFamily="2" charset="0"/>
              </a:rPr>
              <a:t> </a:t>
            </a:r>
            <a:r>
              <a:rPr lang="en-US" sz="2800" dirty="0" err="1">
                <a:latin typeface="OI-Beyrut" pitchFamily="2" charset="0"/>
              </a:rPr>
              <a:t>ÓÁlib</a:t>
            </a:r>
            <a:r>
              <a:rPr lang="en-US" sz="2800" dirty="0">
                <a:latin typeface="OI-Beyrut" pitchFamily="2" charset="0"/>
              </a:rPr>
              <a:t>, as a guide [and </a:t>
            </a:r>
            <a:r>
              <a:rPr lang="en-US" sz="2800" dirty="0" smtClean="0">
                <a:latin typeface="OI-Beyrut" pitchFamily="2" charset="0"/>
              </a:rPr>
              <a:t>	imam</a:t>
            </a:r>
            <a:r>
              <a:rPr lang="en-US" sz="2800" dirty="0">
                <a:latin typeface="OI-Beyrut" pitchFamily="2" charset="0"/>
              </a:rPr>
              <a:t>]—may your mercy be upon both of them and their families, </a:t>
            </a:r>
          </a:p>
        </p:txBody>
      </p:sp>
    </p:spTree>
    <p:extLst>
      <p:ext uri="{BB962C8B-B14F-4D97-AF65-F5344CB8AC3E}">
        <p14:creationId xmlns:p14="http://schemas.microsoft.com/office/powerpoint/2010/main" xmlns="" val="213805402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50000"/>
              </a:lnSpc>
              <a:buNone/>
            </a:pPr>
            <a:r>
              <a:rPr lang="ar-IQ" sz="4400" dirty="0">
                <a:cs typeface="me_quran" pitchFamily="18" charset="-78"/>
              </a:rPr>
              <a:t>هَادِياً إِذْ كَانَ هُوَ الْمُنْذِرَ وَلِكُلِّ قَوْمٍ </a:t>
            </a:r>
            <a:r>
              <a:rPr lang="ar-IQ" sz="4400" dirty="0" smtClean="0">
                <a:cs typeface="me_quran" pitchFamily="18" charset="-78"/>
              </a:rPr>
              <a:t>هَادٍ</a:t>
            </a:r>
            <a:endParaRPr lang="en-US" sz="4400" dirty="0">
              <a:cs typeface="me_quran" pitchFamily="18" charset="-78"/>
            </a:endParaRPr>
          </a:p>
        </p:txBody>
      </p:sp>
      <p:sp>
        <p:nvSpPr>
          <p:cNvPr id="4" name="Content Placeholder 2"/>
          <p:cNvSpPr txBox="1">
            <a:spLocks/>
          </p:cNvSpPr>
          <p:nvPr/>
        </p:nvSpPr>
        <p:spPr>
          <a:xfrm>
            <a:off x="1100665" y="2819400"/>
            <a:ext cx="7281335" cy="2412999"/>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[He did this] because he was the warner, and for every people there is a </a:t>
            </a:r>
            <a:r>
              <a:rPr lang="en-US" sz="3600" dirty="0" smtClean="0">
                <a:latin typeface="OI-Beyrut" pitchFamily="2" charset="0"/>
              </a:rPr>
              <a:t>guide</a:t>
            </a:r>
            <a:endParaRPr lang="en-US" sz="3600" dirty="0">
              <a:latin typeface="OI-Beyrut" pitchFamily="2" charset="0"/>
            </a:endParaRPr>
          </a:p>
        </p:txBody>
      </p:sp>
    </p:spTree>
    <p:extLst>
      <p:ext uri="{BB962C8B-B14F-4D97-AF65-F5344CB8AC3E}">
        <p14:creationId xmlns:p14="http://schemas.microsoft.com/office/powerpoint/2010/main" xmlns="" val="213805402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50000"/>
              </a:lnSpc>
              <a:buNone/>
            </a:pPr>
            <a:r>
              <a:rPr lang="ar-IQ" sz="4400" dirty="0">
                <a:cs typeface="me_quran" pitchFamily="18" charset="-78"/>
              </a:rPr>
              <a:t>فَقَالَ وَالْمَلَأُ أَمَامَهُ: مَنْ كُنْتُ مَوْلاهُ فَعَلِيٌّ </a:t>
            </a:r>
            <a:r>
              <a:rPr lang="ar-IQ" sz="4400" dirty="0" smtClean="0">
                <a:cs typeface="me_quran" pitchFamily="18" charset="-78"/>
              </a:rPr>
              <a:t>مَوْلاهُ</a:t>
            </a:r>
            <a:endParaRPr lang="en-US" sz="4400" dirty="0">
              <a:cs typeface="me_quran" pitchFamily="18" charset="-78"/>
            </a:endParaRPr>
          </a:p>
        </p:txBody>
      </p:sp>
      <p:sp>
        <p:nvSpPr>
          <p:cNvPr id="4" name="Content Placeholder 2"/>
          <p:cNvSpPr txBox="1">
            <a:spLocks/>
          </p:cNvSpPr>
          <p:nvPr/>
        </p:nvSpPr>
        <p:spPr>
          <a:xfrm>
            <a:off x="1100665" y="2819400"/>
            <a:ext cx="7281335" cy="2412999"/>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While the crowd was before him, [he instated </a:t>
            </a:r>
            <a:r>
              <a:rPr lang="en-US" sz="3600" dirty="0" err="1">
                <a:latin typeface="OI-Beyrut" pitchFamily="2" charset="0"/>
              </a:rPr>
              <a:t>ÝAlÐ</a:t>
            </a:r>
            <a:r>
              <a:rPr lang="en-US" sz="3600" dirty="0">
                <a:latin typeface="OI-Beyrut" pitchFamily="2" charset="0"/>
              </a:rPr>
              <a:t>] by saying, “He over whom I have primacy, </a:t>
            </a:r>
            <a:r>
              <a:rPr lang="en-US" sz="3600" dirty="0" err="1">
                <a:latin typeface="OI-Beyrut" pitchFamily="2" charset="0"/>
              </a:rPr>
              <a:t>ÝAlÐ</a:t>
            </a:r>
            <a:r>
              <a:rPr lang="en-US" sz="3600" dirty="0">
                <a:latin typeface="OI-Beyrut" pitchFamily="2" charset="0"/>
              </a:rPr>
              <a:t> has </a:t>
            </a:r>
            <a:r>
              <a:rPr lang="en-US" sz="3600" dirty="0" smtClean="0">
                <a:latin typeface="OI-Beyrut" pitchFamily="2" charset="0"/>
              </a:rPr>
              <a:t>primacy</a:t>
            </a:r>
            <a:endParaRPr lang="en-US" sz="3600" dirty="0">
              <a:latin typeface="OI-Beyrut" pitchFamily="2" charset="0"/>
            </a:endParaRPr>
          </a:p>
        </p:txBody>
      </p:sp>
    </p:spTree>
    <p:extLst>
      <p:ext uri="{BB962C8B-B14F-4D97-AF65-F5344CB8AC3E}">
        <p14:creationId xmlns:p14="http://schemas.microsoft.com/office/powerpoint/2010/main" xmlns="" val="213805402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50000"/>
              </a:lnSpc>
              <a:buNone/>
            </a:pPr>
            <a:r>
              <a:rPr lang="ar-IQ" sz="4400" dirty="0">
                <a:cs typeface="me_quran" pitchFamily="18" charset="-78"/>
              </a:rPr>
              <a:t>اللَّهُمَّ وَالِ مَنْ وَالاهُ،  وَعَادِ مَنْ عَادَاهُ،  وَانْصُرْ مَنْ نَصَرَهُ،  وَاخْذُلْ مَنْ </a:t>
            </a:r>
            <a:r>
              <a:rPr lang="ar-IQ" sz="4400" dirty="0" smtClean="0">
                <a:cs typeface="me_quran" pitchFamily="18" charset="-78"/>
              </a:rPr>
              <a:t>خَذَلَهُ</a:t>
            </a:r>
            <a:endParaRPr lang="en-US" sz="4400" dirty="0">
              <a:cs typeface="me_quran" pitchFamily="18" charset="-78"/>
            </a:endParaRPr>
          </a:p>
        </p:txBody>
      </p:sp>
      <p:sp>
        <p:nvSpPr>
          <p:cNvPr id="4" name="Content Placeholder 2"/>
          <p:cNvSpPr txBox="1">
            <a:spLocks/>
          </p:cNvSpPr>
          <p:nvPr/>
        </p:nvSpPr>
        <p:spPr>
          <a:xfrm>
            <a:off x="1100665" y="2819400"/>
            <a:ext cx="7281335" cy="2412999"/>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dirty="0">
                <a:latin typeface="OI-Beyrut" pitchFamily="2" charset="0"/>
              </a:rPr>
              <a:t>O God, befriend whoever befriends him, and show enmity to whoever shows him enmity, aid whoever aids him, and </a:t>
            </a:r>
            <a:r>
              <a:rPr lang="en-US" dirty="0" smtClean="0">
                <a:latin typeface="OI-Beyrut" pitchFamily="2" charset="0"/>
              </a:rPr>
              <a:t> 		   abandon </a:t>
            </a:r>
            <a:r>
              <a:rPr lang="en-US" dirty="0">
                <a:latin typeface="OI-Beyrut" pitchFamily="2" charset="0"/>
              </a:rPr>
              <a:t>whoever abandons him,”</a:t>
            </a:r>
          </a:p>
        </p:txBody>
      </p:sp>
    </p:spTree>
    <p:extLst>
      <p:ext uri="{BB962C8B-B14F-4D97-AF65-F5344CB8AC3E}">
        <p14:creationId xmlns:p14="http://schemas.microsoft.com/office/powerpoint/2010/main" xmlns="" val="213805402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50000"/>
              </a:lnSpc>
              <a:buNone/>
            </a:pPr>
            <a:r>
              <a:rPr lang="ar-IQ" sz="4400" dirty="0">
                <a:cs typeface="me_quran" pitchFamily="18" charset="-78"/>
              </a:rPr>
              <a:t>وَقَالَ: مَنْ كُنْتُ أَنَا نَبِيَّهُ فَعَلِيٌّ </a:t>
            </a:r>
            <a:r>
              <a:rPr lang="ar-IQ" sz="4400" dirty="0" smtClean="0">
                <a:cs typeface="me_quran" pitchFamily="18" charset="-78"/>
              </a:rPr>
              <a:t>أَمِيرُهُ</a:t>
            </a:r>
            <a:endParaRPr lang="en-US" sz="4400" dirty="0">
              <a:cs typeface="me_quran" pitchFamily="18" charset="-78"/>
            </a:endParaRPr>
          </a:p>
        </p:txBody>
      </p:sp>
      <p:sp>
        <p:nvSpPr>
          <p:cNvPr id="4" name="Content Placeholder 2"/>
          <p:cNvSpPr txBox="1">
            <a:spLocks/>
          </p:cNvSpPr>
          <p:nvPr/>
        </p:nvSpPr>
        <p:spPr>
          <a:xfrm>
            <a:off x="1100665" y="2819400"/>
            <a:ext cx="7281335" cy="2412999"/>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He also said, “He who considers me his prophet must consider </a:t>
            </a:r>
            <a:r>
              <a:rPr lang="en-US" sz="3600" dirty="0" err="1">
                <a:latin typeface="OI-Beyrut" pitchFamily="2" charset="0"/>
              </a:rPr>
              <a:t>ÝAlÐ</a:t>
            </a:r>
            <a:r>
              <a:rPr lang="en-US" sz="3600" dirty="0">
                <a:latin typeface="OI-Beyrut" pitchFamily="2" charset="0"/>
              </a:rPr>
              <a:t> his </a:t>
            </a:r>
            <a:r>
              <a:rPr lang="en-US" sz="3600" dirty="0" smtClean="0">
                <a:latin typeface="OI-Beyrut" pitchFamily="2" charset="0"/>
              </a:rPr>
              <a:t>commander,”</a:t>
            </a:r>
            <a:endParaRPr lang="en-US" sz="3600" dirty="0">
              <a:latin typeface="OI-Beyrut" pitchFamily="2" charset="0"/>
            </a:endParaRPr>
          </a:p>
        </p:txBody>
      </p:sp>
    </p:spTree>
    <p:extLst>
      <p:ext uri="{BB962C8B-B14F-4D97-AF65-F5344CB8AC3E}">
        <p14:creationId xmlns:p14="http://schemas.microsoft.com/office/powerpoint/2010/main" xmlns="" val="213805402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50000"/>
              </a:lnSpc>
              <a:buNone/>
            </a:pPr>
            <a:r>
              <a:rPr lang="ar-IQ" sz="4400" dirty="0">
                <a:cs typeface="me_quran" pitchFamily="18" charset="-78"/>
              </a:rPr>
              <a:t>وَقَالَ: أَنَا وَعَلِيٌّ مِنْ شَجَرَةٍ وَاحِدَةٍ وَسَائِرُ النَّاسِ مِنْ شَجَرٍ </a:t>
            </a:r>
            <a:r>
              <a:rPr lang="ar-IQ" sz="4400" dirty="0" smtClean="0">
                <a:cs typeface="me_quran" pitchFamily="18" charset="-78"/>
              </a:rPr>
              <a:t>شَتَّى</a:t>
            </a:r>
            <a:endParaRPr lang="en-US" sz="4400" dirty="0">
              <a:cs typeface="me_quran" pitchFamily="18" charset="-78"/>
            </a:endParaRPr>
          </a:p>
        </p:txBody>
      </p:sp>
      <p:sp>
        <p:nvSpPr>
          <p:cNvPr id="4" name="Content Placeholder 2"/>
          <p:cNvSpPr txBox="1">
            <a:spLocks/>
          </p:cNvSpPr>
          <p:nvPr/>
        </p:nvSpPr>
        <p:spPr>
          <a:xfrm>
            <a:off x="1100665" y="2819400"/>
            <a:ext cx="7281335" cy="2412999"/>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He also said, “</a:t>
            </a:r>
            <a:r>
              <a:rPr lang="en-US" sz="3600" dirty="0" err="1">
                <a:latin typeface="OI-Beyrut" pitchFamily="2" charset="0"/>
              </a:rPr>
              <a:t>ÝAlÐ</a:t>
            </a:r>
            <a:r>
              <a:rPr lang="en-US" sz="3600" dirty="0">
                <a:latin typeface="OI-Beyrut" pitchFamily="2" charset="0"/>
              </a:rPr>
              <a:t> and I are from one tree, and all other people are from various trees</a:t>
            </a:r>
            <a:r>
              <a:rPr lang="en-US" sz="3600" dirty="0" smtClean="0">
                <a:latin typeface="OI-Beyrut" pitchFamily="2" charset="0"/>
              </a:rPr>
              <a:t>,”</a:t>
            </a:r>
            <a:endParaRPr lang="en-US" sz="3600" dirty="0">
              <a:latin typeface="OI-Beyrut" pitchFamily="2" charset="0"/>
            </a:endParaRPr>
          </a:p>
        </p:txBody>
      </p:sp>
    </p:spTree>
    <p:extLst>
      <p:ext uri="{BB962C8B-B14F-4D97-AF65-F5344CB8AC3E}">
        <p14:creationId xmlns:p14="http://schemas.microsoft.com/office/powerpoint/2010/main" xmlns="" val="213805402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fontScale="77500" lnSpcReduction="20000"/>
          </a:bodyPr>
          <a:lstStyle/>
          <a:p>
            <a:pPr marL="0" indent="0" algn="ctr" rtl="1">
              <a:lnSpc>
                <a:spcPct val="150000"/>
              </a:lnSpc>
              <a:buNone/>
            </a:pPr>
            <a:r>
              <a:rPr lang="ar-IQ" sz="4400" dirty="0">
                <a:cs typeface="me_quran" pitchFamily="18" charset="-78"/>
              </a:rPr>
              <a:t>وَأَحَلَّهُ مَحَلَّ هَارُونَ مِنْ مُوسَى فَقَالَ لَهُ: أَنْتَ مِنِّي بِمَنْزِلَةِ هَارُونَ مِنْ مُوسَى إِلا أَنَّهُ لا نَبِيَّ </a:t>
            </a:r>
            <a:r>
              <a:rPr lang="ar-IQ" sz="4400" dirty="0" smtClean="0">
                <a:cs typeface="me_quran" pitchFamily="18" charset="-78"/>
              </a:rPr>
              <a:t>بَعْدِي</a:t>
            </a:r>
            <a:endParaRPr lang="en-US" sz="4400" dirty="0">
              <a:cs typeface="me_quran" pitchFamily="18" charset="-78"/>
            </a:endParaRPr>
          </a:p>
        </p:txBody>
      </p:sp>
      <p:sp>
        <p:nvSpPr>
          <p:cNvPr id="4" name="Content Placeholder 2"/>
          <p:cNvSpPr txBox="1">
            <a:spLocks/>
          </p:cNvSpPr>
          <p:nvPr/>
        </p:nvSpPr>
        <p:spPr>
          <a:xfrm>
            <a:off x="1100665" y="2819400"/>
            <a:ext cx="7281335" cy="2412999"/>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dirty="0">
                <a:latin typeface="OI-Beyrut" pitchFamily="2" charset="0"/>
              </a:rPr>
              <a:t>He conferred upon him the rank of Aaron to Moses when he said to him, “You are to me as Aaron was to Moses except that </a:t>
            </a:r>
            <a:r>
              <a:rPr lang="en-US" dirty="0" smtClean="0">
                <a:latin typeface="OI-Beyrut" pitchFamily="2" charset="0"/>
              </a:rPr>
              <a:t>	there </a:t>
            </a:r>
            <a:r>
              <a:rPr lang="en-US" dirty="0">
                <a:latin typeface="OI-Beyrut" pitchFamily="2" charset="0"/>
              </a:rPr>
              <a:t>is no prophet after me,”</a:t>
            </a:r>
          </a:p>
        </p:txBody>
      </p:sp>
    </p:spTree>
    <p:extLst>
      <p:ext uri="{BB962C8B-B14F-4D97-AF65-F5344CB8AC3E}">
        <p14:creationId xmlns:p14="http://schemas.microsoft.com/office/powerpoint/2010/main" xmlns="" val="2138054021"/>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50000"/>
              </a:lnSpc>
              <a:buNone/>
            </a:pPr>
            <a:r>
              <a:rPr lang="ar-IQ" sz="4400" dirty="0">
                <a:cs typeface="me_quran" pitchFamily="18" charset="-78"/>
              </a:rPr>
              <a:t>وَزَوَّجَهُ ابْنَتَهُ سَيِّدَةَ نِسَاءِ </a:t>
            </a:r>
            <a:r>
              <a:rPr lang="ar-IQ" sz="4400" dirty="0" smtClean="0">
                <a:cs typeface="me_quran" pitchFamily="18" charset="-78"/>
              </a:rPr>
              <a:t>الْعَالَمِينَ</a:t>
            </a:r>
            <a:endParaRPr lang="en-US" sz="4400" dirty="0">
              <a:cs typeface="me_quran" pitchFamily="18" charset="-78"/>
            </a:endParaRPr>
          </a:p>
        </p:txBody>
      </p:sp>
      <p:sp>
        <p:nvSpPr>
          <p:cNvPr id="4" name="Content Placeholder 2"/>
          <p:cNvSpPr txBox="1">
            <a:spLocks/>
          </p:cNvSpPr>
          <p:nvPr/>
        </p:nvSpPr>
        <p:spPr>
          <a:xfrm>
            <a:off x="1100665" y="2819400"/>
            <a:ext cx="7281335" cy="2412999"/>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He married him to his daughter, the Mistress of all </a:t>
            </a:r>
            <a:r>
              <a:rPr lang="en-US" sz="3600" dirty="0" smtClean="0">
                <a:latin typeface="OI-Beyrut" pitchFamily="2" charset="0"/>
              </a:rPr>
              <a:t>Women</a:t>
            </a:r>
            <a:endParaRPr lang="en-US" sz="3600" dirty="0">
              <a:latin typeface="OI-Beyrut" pitchFamily="2" charset="0"/>
            </a:endParaRPr>
          </a:p>
        </p:txBody>
      </p:sp>
    </p:spTree>
    <p:extLst>
      <p:ext uri="{BB962C8B-B14F-4D97-AF65-F5344CB8AC3E}">
        <p14:creationId xmlns:p14="http://schemas.microsoft.com/office/powerpoint/2010/main" xmlns="" val="213805402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50000"/>
              </a:lnSpc>
              <a:buNone/>
            </a:pPr>
            <a:r>
              <a:rPr lang="ar-IQ" sz="4400" dirty="0">
                <a:cs typeface="me_quran" pitchFamily="18" charset="-78"/>
              </a:rPr>
              <a:t>وَأَحَلَّ لَهُ مِنْ مَسْجِدِهِ مَا حَلَّ لَهُ وَسَدَّ الْأَبْوَابَ إِلاَّ </a:t>
            </a:r>
            <a:r>
              <a:rPr lang="ar-IQ" sz="4400" dirty="0" smtClean="0">
                <a:cs typeface="me_quran" pitchFamily="18" charset="-78"/>
              </a:rPr>
              <a:t>بَابَهُ</a:t>
            </a:r>
            <a:endParaRPr lang="en-US" sz="4400" dirty="0">
              <a:cs typeface="me_quran" pitchFamily="18" charset="-78"/>
            </a:endParaRPr>
          </a:p>
        </p:txBody>
      </p:sp>
      <p:sp>
        <p:nvSpPr>
          <p:cNvPr id="4" name="Content Placeholder 2"/>
          <p:cNvSpPr txBox="1">
            <a:spLocks/>
          </p:cNvSpPr>
          <p:nvPr/>
        </p:nvSpPr>
        <p:spPr>
          <a:xfrm>
            <a:off x="1100665" y="2819400"/>
            <a:ext cx="7281335" cy="2412999"/>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He permitted </a:t>
            </a:r>
            <a:r>
              <a:rPr lang="en-US" sz="3600" dirty="0" err="1">
                <a:latin typeface="OI-Beyrut" pitchFamily="2" charset="0"/>
              </a:rPr>
              <a:t>ÝAlÐ</a:t>
            </a:r>
            <a:r>
              <a:rPr lang="en-US" sz="3600" dirty="0">
                <a:latin typeface="OI-Beyrut" pitchFamily="2" charset="0"/>
              </a:rPr>
              <a:t> to do in his mosque what was permissible for himself, and he sealed all doors except for </a:t>
            </a:r>
            <a:r>
              <a:rPr lang="en-US" sz="3600" dirty="0" err="1">
                <a:latin typeface="OI-Beyrut" pitchFamily="2" charset="0"/>
              </a:rPr>
              <a:t>ÝAlÐ’s</a:t>
            </a:r>
            <a:r>
              <a:rPr lang="en-US" sz="3600" dirty="0">
                <a:latin typeface="OI-Beyrut" pitchFamily="2" charset="0"/>
              </a:rPr>
              <a:t> </a:t>
            </a:r>
            <a:r>
              <a:rPr lang="en-US" sz="3600" dirty="0" smtClean="0">
                <a:latin typeface="OI-Beyrut" pitchFamily="2" charset="0"/>
              </a:rPr>
              <a:t>door</a:t>
            </a:r>
            <a:endParaRPr lang="en-US" sz="3600" dirty="0">
              <a:latin typeface="OI-Beyrut" pitchFamily="2" charset="0"/>
            </a:endParaRPr>
          </a:p>
        </p:txBody>
      </p:sp>
    </p:spTree>
    <p:extLst>
      <p:ext uri="{BB962C8B-B14F-4D97-AF65-F5344CB8AC3E}">
        <p14:creationId xmlns:p14="http://schemas.microsoft.com/office/powerpoint/2010/main" xmlns="" val="21380540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50000"/>
              </a:lnSpc>
              <a:buNone/>
            </a:pPr>
            <a:r>
              <a:rPr lang="ar-IQ" sz="4400" dirty="0">
                <a:cs typeface="me_quran" pitchFamily="18" charset="-78"/>
              </a:rPr>
              <a:t>إِذِ اخْتَرْتَ لَهُمْ جَزِيلَ مَا عِنْدَكَ مِنَ النَّعِيمِ </a:t>
            </a:r>
            <a:r>
              <a:rPr lang="ar-IQ" sz="4400" dirty="0" smtClean="0">
                <a:cs typeface="me_quran" pitchFamily="18" charset="-78"/>
              </a:rPr>
              <a:t>الْمُقِيمِ</a:t>
            </a:r>
            <a:endParaRPr lang="en-US" sz="4400" dirty="0">
              <a:cs typeface="me_quran" pitchFamily="18" charset="-78"/>
            </a:endParaRPr>
          </a:p>
        </p:txBody>
      </p:sp>
      <p:sp>
        <p:nvSpPr>
          <p:cNvPr id="4" name="Content Placeholder 2"/>
          <p:cNvSpPr txBox="1">
            <a:spLocks/>
          </p:cNvSpPr>
          <p:nvPr/>
        </p:nvSpPr>
        <p:spPr>
          <a:xfrm>
            <a:off x="1100665" y="2819400"/>
            <a:ext cx="7281335" cy="2412999"/>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whom you chose [as intimates] for yourself and [as propagators of] your </a:t>
            </a:r>
            <a:r>
              <a:rPr lang="en-US" sz="3600" dirty="0" smtClean="0">
                <a:latin typeface="OI-Beyrut" pitchFamily="2" charset="0"/>
              </a:rPr>
              <a:t>religion</a:t>
            </a:r>
            <a:endParaRPr lang="en-US" sz="3600" dirty="0">
              <a:latin typeface="OI-Beyrut" pitchFamily="2" charset="0"/>
            </a:endParaRPr>
          </a:p>
        </p:txBody>
      </p:sp>
    </p:spTree>
    <p:extLst>
      <p:ext uri="{BB962C8B-B14F-4D97-AF65-F5344CB8AC3E}">
        <p14:creationId xmlns:p14="http://schemas.microsoft.com/office/powerpoint/2010/main" xmlns="" val="4037637359"/>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50000"/>
              </a:lnSpc>
              <a:buNone/>
            </a:pPr>
            <a:r>
              <a:rPr lang="ar-IQ" sz="4400" dirty="0">
                <a:cs typeface="me_quran" pitchFamily="18" charset="-78"/>
              </a:rPr>
              <a:t>ثُمَّ أَوْدَعَهُ عِلْمَهُ وَحِكْمَتَهُ فَقَالَ: أَنَا مَدِينَةُ الْعِلْمِ وَعَلِيٌّ </a:t>
            </a:r>
            <a:r>
              <a:rPr lang="ar-IQ" sz="4400" dirty="0" smtClean="0">
                <a:cs typeface="me_quran" pitchFamily="18" charset="-78"/>
              </a:rPr>
              <a:t>بَابُهَا</a:t>
            </a:r>
            <a:endParaRPr lang="en-US" sz="4400" dirty="0">
              <a:cs typeface="me_quran" pitchFamily="18" charset="-78"/>
            </a:endParaRPr>
          </a:p>
        </p:txBody>
      </p:sp>
      <p:sp>
        <p:nvSpPr>
          <p:cNvPr id="4" name="Content Placeholder 2"/>
          <p:cNvSpPr txBox="1">
            <a:spLocks/>
          </p:cNvSpPr>
          <p:nvPr/>
        </p:nvSpPr>
        <p:spPr>
          <a:xfrm>
            <a:off x="1100665" y="2819400"/>
            <a:ext cx="7281335" cy="2412999"/>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Then he entrusted him with his knowledge and wisdom and said, “I </a:t>
            </a:r>
            <a:r>
              <a:rPr lang="en-US" sz="3600" dirty="0" smtClean="0">
                <a:latin typeface="OI-Beyrut" pitchFamily="2" charset="0"/>
              </a:rPr>
              <a:t>	am </a:t>
            </a:r>
            <a:r>
              <a:rPr lang="en-US" sz="3600" dirty="0">
                <a:latin typeface="OI-Beyrut" pitchFamily="2" charset="0"/>
              </a:rPr>
              <a:t>the city of knowledge, and </a:t>
            </a:r>
            <a:r>
              <a:rPr lang="en-US" sz="3600" dirty="0" err="1">
                <a:latin typeface="OI-Beyrut" pitchFamily="2" charset="0"/>
              </a:rPr>
              <a:t>ÝAlÐ</a:t>
            </a:r>
            <a:r>
              <a:rPr lang="en-US" sz="3600" dirty="0">
                <a:latin typeface="OI-Beyrut" pitchFamily="2" charset="0"/>
              </a:rPr>
              <a:t> is its </a:t>
            </a:r>
            <a:r>
              <a:rPr lang="en-US" sz="3600" dirty="0" smtClean="0">
                <a:latin typeface="OI-Beyrut" pitchFamily="2" charset="0"/>
              </a:rPr>
              <a:t>gate</a:t>
            </a:r>
            <a:endParaRPr lang="en-US" sz="3600" dirty="0">
              <a:latin typeface="OI-Beyrut" pitchFamily="2" charset="0"/>
            </a:endParaRPr>
          </a:p>
        </p:txBody>
      </p:sp>
    </p:spTree>
    <p:extLst>
      <p:ext uri="{BB962C8B-B14F-4D97-AF65-F5344CB8AC3E}">
        <p14:creationId xmlns:p14="http://schemas.microsoft.com/office/powerpoint/2010/main" xmlns="" val="2138054021"/>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50000"/>
              </a:lnSpc>
              <a:buNone/>
            </a:pPr>
            <a:r>
              <a:rPr lang="ar-IQ" sz="4400" dirty="0">
                <a:cs typeface="me_quran" pitchFamily="18" charset="-78"/>
              </a:rPr>
              <a:t>فَمَنْ أَرَادَ الْمَدِينَةَ فَلْيَأْتِهَا مِنْ </a:t>
            </a:r>
            <a:r>
              <a:rPr lang="ar-IQ" sz="4400" dirty="0" smtClean="0">
                <a:cs typeface="me_quran" pitchFamily="18" charset="-78"/>
              </a:rPr>
              <a:t>بَابِهَا</a:t>
            </a:r>
            <a:endParaRPr lang="en-US" sz="4400" dirty="0">
              <a:cs typeface="me_quran" pitchFamily="18" charset="-78"/>
            </a:endParaRPr>
          </a:p>
        </p:txBody>
      </p:sp>
      <p:sp>
        <p:nvSpPr>
          <p:cNvPr id="4" name="Content Placeholder 2"/>
          <p:cNvSpPr txBox="1">
            <a:spLocks/>
          </p:cNvSpPr>
          <p:nvPr/>
        </p:nvSpPr>
        <p:spPr>
          <a:xfrm>
            <a:off x="1100665" y="2819400"/>
            <a:ext cx="7281335" cy="2412999"/>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Whoever wants [to enter] the city must enter through its gate,”</a:t>
            </a:r>
          </a:p>
        </p:txBody>
      </p:sp>
    </p:spTree>
    <p:extLst>
      <p:ext uri="{BB962C8B-B14F-4D97-AF65-F5344CB8AC3E}">
        <p14:creationId xmlns:p14="http://schemas.microsoft.com/office/powerpoint/2010/main" xmlns="" val="2138054021"/>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50000"/>
              </a:lnSpc>
              <a:buNone/>
            </a:pPr>
            <a:r>
              <a:rPr lang="ar-IQ" sz="4400" dirty="0">
                <a:cs typeface="me_quran" pitchFamily="18" charset="-78"/>
              </a:rPr>
              <a:t>ثُمَّ قَالَ: أَنْتَ أَخِي وَوَصِيِّي وَوَارِثِي،  لَحْمُكَ مِنْ لَحْمِي وَدَمُكَ مِنْ </a:t>
            </a:r>
            <a:r>
              <a:rPr lang="ar-IQ" sz="4400" dirty="0" smtClean="0">
                <a:cs typeface="me_quran" pitchFamily="18" charset="-78"/>
              </a:rPr>
              <a:t>دَمِي</a:t>
            </a:r>
            <a:endParaRPr lang="en-US" sz="4400" dirty="0">
              <a:cs typeface="me_quran" pitchFamily="18" charset="-78"/>
            </a:endParaRPr>
          </a:p>
        </p:txBody>
      </p:sp>
      <p:sp>
        <p:nvSpPr>
          <p:cNvPr id="4" name="Content Placeholder 2"/>
          <p:cNvSpPr txBox="1">
            <a:spLocks/>
          </p:cNvSpPr>
          <p:nvPr/>
        </p:nvSpPr>
        <p:spPr>
          <a:xfrm>
            <a:off x="1100665" y="2819400"/>
            <a:ext cx="7281335" cy="2412999"/>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Then he said, “You are my brother, my successor, and my heir, Your flesh and my flesh are one, Your blood and my blood are </a:t>
            </a:r>
            <a:r>
              <a:rPr lang="en-US" sz="3600" dirty="0" smtClean="0">
                <a:latin typeface="OI-Beyrut" pitchFamily="2" charset="0"/>
              </a:rPr>
              <a:t>one</a:t>
            </a:r>
            <a:endParaRPr lang="en-US" sz="3600" dirty="0">
              <a:latin typeface="OI-Beyrut" pitchFamily="2" charset="0"/>
            </a:endParaRPr>
          </a:p>
        </p:txBody>
      </p:sp>
    </p:spTree>
    <p:extLst>
      <p:ext uri="{BB962C8B-B14F-4D97-AF65-F5344CB8AC3E}">
        <p14:creationId xmlns:p14="http://schemas.microsoft.com/office/powerpoint/2010/main" xmlns="" val="2138054021"/>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fontScale="85000" lnSpcReduction="10000"/>
          </a:bodyPr>
          <a:lstStyle/>
          <a:p>
            <a:pPr marL="0" indent="0" algn="ctr" rtl="1">
              <a:lnSpc>
                <a:spcPct val="150000"/>
              </a:lnSpc>
              <a:buNone/>
            </a:pPr>
            <a:r>
              <a:rPr lang="ar-IQ" sz="4400" dirty="0">
                <a:cs typeface="me_quran" pitchFamily="18" charset="-78"/>
              </a:rPr>
              <a:t>وَسِلْمُكَ سِلْمِي وَحَرْبُكَ حَرْبِي،  وَالْإِيمَانُ مُخَالِطٌ لَحْمَكَ وَدَمَكَ كَمَا خَالَطَ لَحْمِي </a:t>
            </a:r>
            <a:r>
              <a:rPr lang="ar-IQ" sz="4400" dirty="0" smtClean="0">
                <a:cs typeface="me_quran" pitchFamily="18" charset="-78"/>
              </a:rPr>
              <a:t>وَدَمِي</a:t>
            </a:r>
            <a:endParaRPr lang="en-US" sz="4400" dirty="0">
              <a:cs typeface="me_quran" pitchFamily="18" charset="-78"/>
            </a:endParaRPr>
          </a:p>
        </p:txBody>
      </p:sp>
      <p:sp>
        <p:nvSpPr>
          <p:cNvPr id="4" name="Content Placeholder 2"/>
          <p:cNvSpPr txBox="1">
            <a:spLocks/>
          </p:cNvSpPr>
          <p:nvPr/>
        </p:nvSpPr>
        <p:spPr>
          <a:xfrm>
            <a:off x="1100665" y="2819400"/>
            <a:ext cx="7281335" cy="2412999"/>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2800" dirty="0">
                <a:latin typeface="OI-Beyrut" pitchFamily="2" charset="0"/>
              </a:rPr>
              <a:t>He who makes peace with you has made peace with me, and he who makes war with you has made war with me. Faith has mingled with your flesh and blood as it has mingled with my flesh and blood,</a:t>
            </a:r>
          </a:p>
        </p:txBody>
      </p:sp>
    </p:spTree>
    <p:extLst>
      <p:ext uri="{BB962C8B-B14F-4D97-AF65-F5344CB8AC3E}">
        <p14:creationId xmlns:p14="http://schemas.microsoft.com/office/powerpoint/2010/main" xmlns="" val="213805402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50000"/>
              </a:lnSpc>
              <a:buNone/>
            </a:pPr>
            <a:r>
              <a:rPr lang="ar-IQ" sz="4400" dirty="0">
                <a:cs typeface="me_quran" pitchFamily="18" charset="-78"/>
              </a:rPr>
              <a:t>وَأَنْتَ غَداً عَلَى الْحَوْضِ خَلِيفَتِي،  وَأَنْتَ تَقْضِي دَيْنِي وَتُنْجِزُ </a:t>
            </a:r>
            <a:r>
              <a:rPr lang="ar-IQ" sz="4400" dirty="0" smtClean="0">
                <a:cs typeface="me_quran" pitchFamily="18" charset="-78"/>
              </a:rPr>
              <a:t>عِدَاتِي</a:t>
            </a:r>
            <a:endParaRPr lang="en-US" sz="4400" dirty="0">
              <a:cs typeface="me_quran" pitchFamily="18" charset="-78"/>
            </a:endParaRPr>
          </a:p>
        </p:txBody>
      </p:sp>
      <p:sp>
        <p:nvSpPr>
          <p:cNvPr id="4" name="Content Placeholder 2"/>
          <p:cNvSpPr txBox="1">
            <a:spLocks/>
          </p:cNvSpPr>
          <p:nvPr/>
        </p:nvSpPr>
        <p:spPr>
          <a:xfrm>
            <a:off x="1100665" y="2819400"/>
            <a:ext cx="7281335" cy="2412999"/>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Tomorrow, you shall be my deputy over the Pool, You are the one who will pay off my debt and fulfill my </a:t>
            </a:r>
            <a:r>
              <a:rPr lang="en-US" sz="3600" dirty="0" smtClean="0">
                <a:latin typeface="OI-Beyrut" pitchFamily="2" charset="0"/>
              </a:rPr>
              <a:t>promises</a:t>
            </a:r>
            <a:endParaRPr lang="en-US" sz="3600" dirty="0">
              <a:latin typeface="OI-Beyrut" pitchFamily="2" charset="0"/>
            </a:endParaRPr>
          </a:p>
        </p:txBody>
      </p:sp>
    </p:spTree>
    <p:extLst>
      <p:ext uri="{BB962C8B-B14F-4D97-AF65-F5344CB8AC3E}">
        <p14:creationId xmlns:p14="http://schemas.microsoft.com/office/powerpoint/2010/main" xmlns="" val="213805402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50000"/>
              </a:lnSpc>
              <a:buNone/>
            </a:pPr>
            <a:r>
              <a:rPr lang="ar-IQ" sz="4400" dirty="0">
                <a:cs typeface="me_quran" pitchFamily="18" charset="-78"/>
              </a:rPr>
              <a:t>وَشِيعَتُكَ عَلَى مَنَابِرَ مِنْ نُورٍ مُبْيَضَّةً وُجُوهُهُمْ حَوْلِي فِي الْجَنَّةِ وَهُمْ </a:t>
            </a:r>
            <a:r>
              <a:rPr lang="ar-IQ" sz="4400" dirty="0" smtClean="0">
                <a:cs typeface="me_quran" pitchFamily="18" charset="-78"/>
              </a:rPr>
              <a:t>جِيرَانِي</a:t>
            </a:r>
            <a:endParaRPr lang="en-US" sz="4400" dirty="0">
              <a:cs typeface="me_quran" pitchFamily="18" charset="-78"/>
            </a:endParaRPr>
          </a:p>
        </p:txBody>
      </p:sp>
      <p:sp>
        <p:nvSpPr>
          <p:cNvPr id="4" name="Content Placeholder 2"/>
          <p:cNvSpPr txBox="1">
            <a:spLocks/>
          </p:cNvSpPr>
          <p:nvPr/>
        </p:nvSpPr>
        <p:spPr>
          <a:xfrm>
            <a:off x="1100665" y="2819400"/>
            <a:ext cx="7281335" cy="2412999"/>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dirty="0">
                <a:latin typeface="OI-Beyrut" pitchFamily="2" charset="0"/>
              </a:rPr>
              <a:t>Your followers, [the </a:t>
            </a:r>
            <a:r>
              <a:rPr lang="en-US" dirty="0" err="1">
                <a:latin typeface="OI-Beyrut" pitchFamily="2" charset="0"/>
              </a:rPr>
              <a:t>ShÐÝah</a:t>
            </a:r>
            <a:r>
              <a:rPr lang="en-US" dirty="0">
                <a:latin typeface="OI-Beyrut" pitchFamily="2" charset="0"/>
              </a:rPr>
              <a:t>,] with gleaming faces, shall be on pedestals of light that are [arranged] around me in </a:t>
            </a:r>
            <a:r>
              <a:rPr lang="en-US" dirty="0" smtClean="0">
                <a:latin typeface="OI-Beyrut" pitchFamily="2" charset="0"/>
              </a:rPr>
              <a:t>	paradise</a:t>
            </a:r>
            <a:r>
              <a:rPr lang="en-US" dirty="0">
                <a:latin typeface="OI-Beyrut" pitchFamily="2" charset="0"/>
              </a:rPr>
              <a:t>, and they shall be my neighbors,</a:t>
            </a:r>
          </a:p>
        </p:txBody>
      </p:sp>
    </p:spTree>
    <p:extLst>
      <p:ext uri="{BB962C8B-B14F-4D97-AF65-F5344CB8AC3E}">
        <p14:creationId xmlns:p14="http://schemas.microsoft.com/office/powerpoint/2010/main" xmlns="" val="2138054021"/>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50000"/>
              </a:lnSpc>
              <a:buNone/>
            </a:pPr>
            <a:r>
              <a:rPr lang="ar-IQ" sz="4400" dirty="0">
                <a:cs typeface="me_quran" pitchFamily="18" charset="-78"/>
              </a:rPr>
              <a:t>وَلَوْ لا أَنْتَ يَا عَلِيُّ،  لَمْ يُعْرَفِ الْمُؤْمِنُونَ بَعْدِي</a:t>
            </a:r>
            <a:endParaRPr lang="en-US" sz="4400" dirty="0">
              <a:cs typeface="me_quran" pitchFamily="18" charset="-78"/>
            </a:endParaRPr>
          </a:p>
        </p:txBody>
      </p:sp>
      <p:sp>
        <p:nvSpPr>
          <p:cNvPr id="4" name="Content Placeholder 2"/>
          <p:cNvSpPr txBox="1">
            <a:spLocks/>
          </p:cNvSpPr>
          <p:nvPr/>
        </p:nvSpPr>
        <p:spPr>
          <a:xfrm>
            <a:off x="1100665" y="2819400"/>
            <a:ext cx="7281335" cy="2412999"/>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If it were not for you, O </a:t>
            </a:r>
            <a:r>
              <a:rPr lang="en-US" sz="3600" dirty="0" err="1">
                <a:latin typeface="OI-Beyrut" pitchFamily="2" charset="0"/>
              </a:rPr>
              <a:t>ÝAlÐ</a:t>
            </a:r>
            <a:r>
              <a:rPr lang="en-US" sz="3600" dirty="0">
                <a:latin typeface="OI-Beyrut" pitchFamily="2" charset="0"/>
              </a:rPr>
              <a:t>! after my demise, the believers would not be known,”</a:t>
            </a:r>
          </a:p>
        </p:txBody>
      </p:sp>
    </p:spTree>
    <p:extLst>
      <p:ext uri="{BB962C8B-B14F-4D97-AF65-F5344CB8AC3E}">
        <p14:creationId xmlns:p14="http://schemas.microsoft.com/office/powerpoint/2010/main" xmlns="" val="2138054021"/>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50000"/>
              </a:lnSpc>
              <a:buNone/>
            </a:pPr>
            <a:r>
              <a:rPr lang="ar-IQ" sz="4400" dirty="0">
                <a:cs typeface="me_quran" pitchFamily="18" charset="-78"/>
              </a:rPr>
              <a:t>وَكَانَ بَعْدَهُ هُدًى مِنَ الضَّلالِ،  وَنُوراً مِنَ </a:t>
            </a:r>
            <a:r>
              <a:rPr lang="ar-IQ" sz="4400" dirty="0" smtClean="0">
                <a:cs typeface="me_quran" pitchFamily="18" charset="-78"/>
              </a:rPr>
              <a:t>الْعَمَى</a:t>
            </a:r>
            <a:endParaRPr lang="en-US" sz="4400" dirty="0">
              <a:cs typeface="me_quran" pitchFamily="18" charset="-78"/>
            </a:endParaRPr>
          </a:p>
        </p:txBody>
      </p:sp>
      <p:sp>
        <p:nvSpPr>
          <p:cNvPr id="4" name="Content Placeholder 2"/>
          <p:cNvSpPr txBox="1">
            <a:spLocks/>
          </p:cNvSpPr>
          <p:nvPr/>
        </p:nvSpPr>
        <p:spPr>
          <a:xfrm>
            <a:off x="1100665" y="2819400"/>
            <a:ext cx="7281335" cy="2412999"/>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After the Prophet, he was a guide [protecting people] from </a:t>
            </a:r>
            <a:r>
              <a:rPr lang="en-US" sz="3600" dirty="0" err="1">
                <a:latin typeface="OI-Beyrut" pitchFamily="2" charset="0"/>
              </a:rPr>
              <a:t>errancy</a:t>
            </a:r>
            <a:r>
              <a:rPr lang="en-US" sz="3600" dirty="0">
                <a:latin typeface="OI-Beyrut" pitchFamily="2" charset="0"/>
              </a:rPr>
              <a:t>, and </a:t>
            </a:r>
            <a:r>
              <a:rPr lang="en-US" sz="3600" dirty="0" smtClean="0">
                <a:latin typeface="OI-Beyrut" pitchFamily="2" charset="0"/>
              </a:rPr>
              <a:t>	a </a:t>
            </a:r>
            <a:r>
              <a:rPr lang="en-US" sz="3600" dirty="0">
                <a:latin typeface="OI-Beyrut" pitchFamily="2" charset="0"/>
              </a:rPr>
              <a:t>light [curing them] of their inability to </a:t>
            </a:r>
            <a:r>
              <a:rPr lang="en-US" sz="3600" dirty="0" smtClean="0">
                <a:latin typeface="OI-Beyrut" pitchFamily="2" charset="0"/>
              </a:rPr>
              <a:t>see</a:t>
            </a:r>
            <a:endParaRPr lang="en-US" sz="3600" dirty="0">
              <a:latin typeface="OI-Beyrut" pitchFamily="2" charset="0"/>
            </a:endParaRPr>
          </a:p>
        </p:txBody>
      </p:sp>
    </p:spTree>
    <p:extLst>
      <p:ext uri="{BB962C8B-B14F-4D97-AF65-F5344CB8AC3E}">
        <p14:creationId xmlns:p14="http://schemas.microsoft.com/office/powerpoint/2010/main" xmlns="" val="213805402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50000"/>
              </a:lnSpc>
              <a:buNone/>
            </a:pPr>
            <a:r>
              <a:rPr lang="ar-IQ" sz="4400" dirty="0">
                <a:cs typeface="me_quran" pitchFamily="18" charset="-78"/>
              </a:rPr>
              <a:t>وَحَبْلَ اللَّهِ الْمَتِينَ،  وَصِرَاطَهُ </a:t>
            </a:r>
            <a:r>
              <a:rPr lang="ar-IQ" sz="4400" dirty="0" smtClean="0">
                <a:cs typeface="me_quran" pitchFamily="18" charset="-78"/>
              </a:rPr>
              <a:t>الْمُسْتَقِيمَ</a:t>
            </a:r>
            <a:endParaRPr lang="en-US" sz="4400" dirty="0">
              <a:cs typeface="me_quran" pitchFamily="18" charset="-78"/>
            </a:endParaRPr>
          </a:p>
        </p:txBody>
      </p:sp>
      <p:sp>
        <p:nvSpPr>
          <p:cNvPr id="4" name="Content Placeholder 2"/>
          <p:cNvSpPr txBox="1">
            <a:spLocks/>
          </p:cNvSpPr>
          <p:nvPr/>
        </p:nvSpPr>
        <p:spPr>
          <a:xfrm>
            <a:off x="1100665" y="2819400"/>
            <a:ext cx="7281335" cy="2412999"/>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[He was] God’s strong lifeline and his straight </a:t>
            </a:r>
            <a:r>
              <a:rPr lang="en-US" sz="3600" dirty="0" smtClean="0">
                <a:latin typeface="OI-Beyrut" pitchFamily="2" charset="0"/>
              </a:rPr>
              <a:t>path</a:t>
            </a:r>
            <a:endParaRPr lang="en-US" sz="3600" dirty="0">
              <a:latin typeface="OI-Beyrut" pitchFamily="2" charset="0"/>
            </a:endParaRPr>
          </a:p>
        </p:txBody>
      </p:sp>
    </p:spTree>
    <p:extLst>
      <p:ext uri="{BB962C8B-B14F-4D97-AF65-F5344CB8AC3E}">
        <p14:creationId xmlns:p14="http://schemas.microsoft.com/office/powerpoint/2010/main" xmlns="" val="2138054021"/>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50000"/>
              </a:lnSpc>
              <a:buNone/>
            </a:pPr>
            <a:r>
              <a:rPr lang="ar-IQ" sz="4400" dirty="0">
                <a:cs typeface="me_quran" pitchFamily="18" charset="-78"/>
              </a:rPr>
              <a:t>لا يُسْبَقُ بِقَرَابَةٍ فِي رَحِمٍ وَلا بِسَابِقَةٍ فِي </a:t>
            </a:r>
            <a:r>
              <a:rPr lang="ar-IQ" sz="4400" dirty="0" smtClean="0">
                <a:cs typeface="me_quran" pitchFamily="18" charset="-78"/>
              </a:rPr>
              <a:t>دِينٍ</a:t>
            </a:r>
            <a:endParaRPr lang="en-US" sz="4400" dirty="0">
              <a:cs typeface="me_quran" pitchFamily="18" charset="-78"/>
            </a:endParaRPr>
          </a:p>
        </p:txBody>
      </p:sp>
      <p:sp>
        <p:nvSpPr>
          <p:cNvPr id="4" name="Content Placeholder 2"/>
          <p:cNvSpPr txBox="1">
            <a:spLocks/>
          </p:cNvSpPr>
          <p:nvPr/>
        </p:nvSpPr>
        <p:spPr>
          <a:xfrm>
            <a:off x="1100665" y="2819400"/>
            <a:ext cx="7281335" cy="2412999"/>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dirty="0">
                <a:latin typeface="OI-Beyrut" pitchFamily="2" charset="0"/>
              </a:rPr>
              <a:t>He was not outdone in [his] closeness to [such] a [great] lineage [as the Prophet’s], nor in [his] precedence in [accepting such] a [great] religion [as Islam</a:t>
            </a:r>
            <a:r>
              <a:rPr lang="en-US" dirty="0" smtClean="0">
                <a:latin typeface="OI-Beyrut" pitchFamily="2" charset="0"/>
              </a:rPr>
              <a:t>]</a:t>
            </a:r>
            <a:endParaRPr lang="en-US" dirty="0">
              <a:latin typeface="OI-Beyrut" pitchFamily="2" charset="0"/>
            </a:endParaRPr>
          </a:p>
        </p:txBody>
      </p:sp>
    </p:spTree>
    <p:extLst>
      <p:ext uri="{BB962C8B-B14F-4D97-AF65-F5344CB8AC3E}">
        <p14:creationId xmlns:p14="http://schemas.microsoft.com/office/powerpoint/2010/main" xmlns="" val="32700257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50000"/>
              </a:lnSpc>
              <a:buNone/>
            </a:pPr>
            <a:r>
              <a:rPr lang="ar-IQ" sz="4400" dirty="0">
                <a:cs typeface="me_quran" pitchFamily="18" charset="-78"/>
              </a:rPr>
              <a:t>الَّذِي لا زَوَالَ لَهُ وَلا </a:t>
            </a:r>
            <a:r>
              <a:rPr lang="ar-IQ" sz="4400" dirty="0" smtClean="0">
                <a:cs typeface="me_quran" pitchFamily="18" charset="-78"/>
              </a:rPr>
              <a:t>اضْمِحْلالَ</a:t>
            </a:r>
            <a:endParaRPr lang="en-US" sz="4400" dirty="0">
              <a:cs typeface="me_quran" pitchFamily="18" charset="-78"/>
            </a:endParaRPr>
          </a:p>
        </p:txBody>
      </p:sp>
      <p:sp>
        <p:nvSpPr>
          <p:cNvPr id="4" name="Content Placeholder 2"/>
          <p:cNvSpPr txBox="1">
            <a:spLocks/>
          </p:cNvSpPr>
          <p:nvPr/>
        </p:nvSpPr>
        <p:spPr>
          <a:xfrm>
            <a:off x="1100665" y="2819400"/>
            <a:ext cx="7281335" cy="2412999"/>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which neither change hands nor </a:t>
            </a:r>
            <a:r>
              <a:rPr lang="en-US" sz="3600" dirty="0" smtClean="0">
                <a:latin typeface="OI-Beyrut" pitchFamily="2" charset="0"/>
              </a:rPr>
              <a:t>perish</a:t>
            </a:r>
            <a:endParaRPr lang="en-US" sz="3600" dirty="0">
              <a:latin typeface="OI-Beyrut" pitchFamily="2" charset="0"/>
            </a:endParaRPr>
          </a:p>
        </p:txBody>
      </p:sp>
    </p:spTree>
    <p:extLst>
      <p:ext uri="{BB962C8B-B14F-4D97-AF65-F5344CB8AC3E}">
        <p14:creationId xmlns:p14="http://schemas.microsoft.com/office/powerpoint/2010/main" xmlns="" val="1619226381"/>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70000"/>
              </a:lnSpc>
              <a:buNone/>
            </a:pPr>
            <a:r>
              <a:rPr lang="ar-IQ" sz="4400" dirty="0">
                <a:cs typeface="me_quran" pitchFamily="18" charset="-78"/>
              </a:rPr>
              <a:t>وَلا يُلْحَقُ فِي مَنْقَبَةٍ مِنْ </a:t>
            </a:r>
            <a:r>
              <a:rPr lang="ar-IQ" sz="4400" dirty="0" smtClean="0">
                <a:cs typeface="me_quran" pitchFamily="18" charset="-78"/>
              </a:rPr>
              <a:t>مَنَاقِبِهِ</a:t>
            </a:r>
            <a:endParaRPr lang="en-US" sz="4400" dirty="0">
              <a:cs typeface="me_quran" pitchFamily="18" charset="-78"/>
            </a:endParaRPr>
          </a:p>
        </p:txBody>
      </p:sp>
      <p:sp>
        <p:nvSpPr>
          <p:cNvPr id="4" name="Content Placeholder 2"/>
          <p:cNvSpPr txBox="1">
            <a:spLocks/>
          </p:cNvSpPr>
          <p:nvPr/>
        </p:nvSpPr>
        <p:spPr>
          <a:xfrm>
            <a:off x="1100665" y="2819400"/>
            <a:ext cx="7281335" cy="2412999"/>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He was unmatched in every one of his </a:t>
            </a:r>
            <a:r>
              <a:rPr lang="en-US" sz="3600" dirty="0" smtClean="0">
                <a:latin typeface="OI-Beyrut" pitchFamily="2" charset="0"/>
              </a:rPr>
              <a:t>honors</a:t>
            </a:r>
            <a:endParaRPr lang="en-US" sz="3600" dirty="0">
              <a:latin typeface="OI-Beyrut" pitchFamily="2" charset="0"/>
            </a:endParaRPr>
          </a:p>
        </p:txBody>
      </p:sp>
    </p:spTree>
    <p:extLst>
      <p:ext uri="{BB962C8B-B14F-4D97-AF65-F5344CB8AC3E}">
        <p14:creationId xmlns:p14="http://schemas.microsoft.com/office/powerpoint/2010/main" xmlns="" val="3270025725"/>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a:spLocks noGrp="1"/>
          </p:cNvSpPr>
          <p:nvPr>
            <p:ph idx="1"/>
          </p:nvPr>
        </p:nvSpPr>
        <p:spPr>
          <a:xfrm>
            <a:off x="1100665" y="406401"/>
            <a:ext cx="7281335" cy="2260599"/>
          </a:xfrm>
        </p:spPr>
        <p:txBody>
          <a:bodyPr anchor="b">
            <a:normAutofit lnSpcReduction="10000"/>
          </a:bodyPr>
          <a:lstStyle/>
          <a:p>
            <a:pPr marL="0" indent="0" algn="ctr" rtl="1">
              <a:lnSpc>
                <a:spcPct val="170000"/>
              </a:lnSpc>
              <a:buNone/>
            </a:pPr>
            <a:r>
              <a:rPr lang="ar-IQ" sz="4400" dirty="0" smtClean="0">
                <a:cs typeface="me_quran" pitchFamily="18" charset="-78"/>
              </a:rPr>
              <a:t>يَحْذُو </a:t>
            </a:r>
            <a:r>
              <a:rPr lang="ar-IQ" sz="4400" dirty="0">
                <a:cs typeface="me_quran" pitchFamily="18" charset="-78"/>
              </a:rPr>
              <a:t>حَذْوَ الرَّسُـولِ - صَلَّى اللَّهُ عَلَيْهِمَا وَآلِهِمَا - وَيُقَاتِلُ عَلَى </a:t>
            </a:r>
            <a:r>
              <a:rPr lang="ar-IQ" sz="4400" dirty="0" smtClean="0">
                <a:cs typeface="me_quran" pitchFamily="18" charset="-78"/>
              </a:rPr>
              <a:t>التَّأْوِيلِ</a:t>
            </a:r>
            <a:endParaRPr lang="en-US" sz="4400" dirty="0">
              <a:cs typeface="me_quran" pitchFamily="18" charset="-78"/>
            </a:endParaRPr>
          </a:p>
        </p:txBody>
      </p:sp>
      <p:sp>
        <p:nvSpPr>
          <p:cNvPr id="7" name="Content Placeholder 2"/>
          <p:cNvSpPr txBox="1">
            <a:spLocks/>
          </p:cNvSpPr>
          <p:nvPr/>
        </p:nvSpPr>
        <p:spPr>
          <a:xfrm>
            <a:off x="1100665" y="2819400"/>
            <a:ext cx="7281335" cy="2412999"/>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2800" dirty="0" smtClean="0">
                <a:latin typeface="OI-Beyrut" pitchFamily="2" charset="0"/>
              </a:rPr>
              <a:t>He </a:t>
            </a:r>
            <a:r>
              <a:rPr lang="en-US" sz="2800" dirty="0">
                <a:latin typeface="OI-Beyrut" pitchFamily="2" charset="0"/>
              </a:rPr>
              <a:t>walked in the footsteps of the Messenger—may God have mercy on them both and on their </a:t>
            </a:r>
            <a:r>
              <a:rPr lang="en-US" sz="2800" dirty="0" smtClean="0">
                <a:latin typeface="OI-Beyrut" pitchFamily="2" charset="0"/>
              </a:rPr>
              <a:t>family—He </a:t>
            </a:r>
            <a:r>
              <a:rPr lang="en-US" sz="2800" dirty="0">
                <a:latin typeface="OI-Beyrut" pitchFamily="2" charset="0"/>
              </a:rPr>
              <a:t>fought based on the inner meaning [of the </a:t>
            </a:r>
            <a:r>
              <a:rPr lang="en-US" sz="2800" dirty="0" err="1">
                <a:latin typeface="OI-Beyrut" pitchFamily="2" charset="0"/>
              </a:rPr>
              <a:t>QurÞÁn</a:t>
            </a:r>
            <a:r>
              <a:rPr lang="en-US" sz="2800" dirty="0" smtClean="0">
                <a:latin typeface="OI-Beyrut" pitchFamily="2" charset="0"/>
              </a:rPr>
              <a:t>]</a:t>
            </a:r>
            <a:endParaRPr lang="en-US" sz="2800" dirty="0">
              <a:latin typeface="OI-Beyrut" pitchFamily="2" charset="0"/>
            </a:endParaRPr>
          </a:p>
        </p:txBody>
      </p:sp>
    </p:spTree>
    <p:extLst>
      <p:ext uri="{BB962C8B-B14F-4D97-AF65-F5344CB8AC3E}">
        <p14:creationId xmlns:p14="http://schemas.microsoft.com/office/powerpoint/2010/main" xmlns="" val="130260488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50000"/>
              </a:lnSpc>
              <a:buNone/>
            </a:pPr>
            <a:r>
              <a:rPr lang="ar-IQ" sz="4400" dirty="0" smtClean="0">
                <a:cs typeface="me_quran" pitchFamily="18" charset="-78"/>
              </a:rPr>
              <a:t>وَلا </a:t>
            </a:r>
            <a:r>
              <a:rPr lang="ar-IQ" sz="4400" dirty="0">
                <a:cs typeface="me_quran" pitchFamily="18" charset="-78"/>
              </a:rPr>
              <a:t>تَأْخُذُهُ فِي اللَّهِ لَوْمَةُ </a:t>
            </a:r>
            <a:r>
              <a:rPr lang="ar-IQ" sz="4400" dirty="0" smtClean="0">
                <a:cs typeface="me_quran" pitchFamily="18" charset="-78"/>
              </a:rPr>
              <a:t>لائِمٍ</a:t>
            </a:r>
            <a:endParaRPr lang="en-US" sz="4400" dirty="0">
              <a:cs typeface="me_quran" pitchFamily="18" charset="-78"/>
            </a:endParaRPr>
          </a:p>
        </p:txBody>
      </p:sp>
      <p:sp>
        <p:nvSpPr>
          <p:cNvPr id="4" name="Content Placeholder 2"/>
          <p:cNvSpPr txBox="1">
            <a:spLocks/>
          </p:cNvSpPr>
          <p:nvPr/>
        </p:nvSpPr>
        <p:spPr>
          <a:xfrm>
            <a:off x="1100665" y="2819400"/>
            <a:ext cx="7281335" cy="2412999"/>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and being on God’s path, he was never overwhelmed by anyone’s censure, For God’s </a:t>
            </a:r>
            <a:r>
              <a:rPr lang="en-US" sz="3600" dirty="0" smtClean="0">
                <a:latin typeface="OI-Beyrut" pitchFamily="2" charset="0"/>
              </a:rPr>
              <a:t>sake</a:t>
            </a:r>
            <a:endParaRPr lang="en-US" sz="3600" dirty="0">
              <a:latin typeface="OI-Beyrut" pitchFamily="2" charset="0"/>
            </a:endParaRPr>
          </a:p>
        </p:txBody>
      </p:sp>
    </p:spTree>
    <p:extLst>
      <p:ext uri="{BB962C8B-B14F-4D97-AF65-F5344CB8AC3E}">
        <p14:creationId xmlns:p14="http://schemas.microsoft.com/office/powerpoint/2010/main" xmlns="" val="3270025725"/>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1100665" y="406401"/>
            <a:ext cx="7281335" cy="2260599"/>
          </a:xfrm>
        </p:spPr>
        <p:txBody>
          <a:bodyPr anchor="b">
            <a:normAutofit lnSpcReduction="10000"/>
          </a:bodyPr>
          <a:lstStyle/>
          <a:p>
            <a:pPr marL="0" indent="0" algn="ctr" rtl="1">
              <a:lnSpc>
                <a:spcPct val="170000"/>
              </a:lnSpc>
              <a:buNone/>
            </a:pPr>
            <a:r>
              <a:rPr lang="ar-IQ" sz="4400" dirty="0" smtClean="0">
                <a:cs typeface="me_quran" pitchFamily="18" charset="-78"/>
              </a:rPr>
              <a:t>قَدْ </a:t>
            </a:r>
            <a:r>
              <a:rPr lang="ar-IQ" sz="4400" dirty="0">
                <a:cs typeface="me_quran" pitchFamily="18" charset="-78"/>
              </a:rPr>
              <a:t>وَتَرَ فِيهِ صَنَادِيدَ الْعَرَبِ وَقَتَلَ أَبْطَالَهُمْ وَنَاوَشَ </a:t>
            </a:r>
            <a:r>
              <a:rPr lang="ar-IQ" sz="4400" dirty="0" smtClean="0">
                <a:cs typeface="me_quran" pitchFamily="18" charset="-78"/>
              </a:rPr>
              <a:t>ذُؤْبَانَهُمْ</a:t>
            </a:r>
            <a:endParaRPr lang="en-US" sz="4400" dirty="0">
              <a:cs typeface="me_quran" pitchFamily="18" charset="-78"/>
            </a:endParaRPr>
          </a:p>
        </p:txBody>
      </p:sp>
      <p:sp>
        <p:nvSpPr>
          <p:cNvPr id="5" name="Content Placeholder 2"/>
          <p:cNvSpPr txBox="1">
            <a:spLocks/>
          </p:cNvSpPr>
          <p:nvPr/>
        </p:nvSpPr>
        <p:spPr>
          <a:xfrm>
            <a:off x="1100665" y="2819400"/>
            <a:ext cx="7281335" cy="2412999"/>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dirty="0" smtClean="0">
                <a:latin typeface="OI-Beyrut" pitchFamily="2" charset="0"/>
              </a:rPr>
              <a:t>he </a:t>
            </a:r>
            <a:r>
              <a:rPr lang="en-US" dirty="0">
                <a:latin typeface="OI-Beyrut" pitchFamily="2" charset="0"/>
              </a:rPr>
              <a:t>left the Arab chieftains without supporters [by striking them down in combat]; </a:t>
            </a:r>
            <a:r>
              <a:rPr lang="en-US" dirty="0" smtClean="0">
                <a:latin typeface="OI-Beyrut" pitchFamily="2" charset="0"/>
              </a:rPr>
              <a:t>he </a:t>
            </a:r>
            <a:r>
              <a:rPr lang="en-US" dirty="0">
                <a:latin typeface="OI-Beyrut" pitchFamily="2" charset="0"/>
              </a:rPr>
              <a:t>killed their champions and </a:t>
            </a:r>
            <a:r>
              <a:rPr lang="en-US" dirty="0" smtClean="0">
                <a:latin typeface="OI-Beyrut" pitchFamily="2" charset="0"/>
              </a:rPr>
              <a:t>	   took </a:t>
            </a:r>
            <a:r>
              <a:rPr lang="en-US" dirty="0">
                <a:latin typeface="OI-Beyrut" pitchFamily="2" charset="0"/>
              </a:rPr>
              <a:t>down their wolf-like [heroes</a:t>
            </a:r>
            <a:r>
              <a:rPr lang="en-US" dirty="0" smtClean="0">
                <a:latin typeface="OI-Beyrut" pitchFamily="2" charset="0"/>
              </a:rPr>
              <a:t>] </a:t>
            </a:r>
            <a:endParaRPr lang="en-US" dirty="0">
              <a:latin typeface="OI-Beyrut" pitchFamily="2" charset="0"/>
            </a:endParaRPr>
          </a:p>
        </p:txBody>
      </p:sp>
    </p:spTree>
    <p:extLst>
      <p:ext uri="{BB962C8B-B14F-4D97-AF65-F5344CB8AC3E}">
        <p14:creationId xmlns:p14="http://schemas.microsoft.com/office/powerpoint/2010/main" xmlns="" val="103876823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50000"/>
              </a:lnSpc>
              <a:buNone/>
            </a:pPr>
            <a:r>
              <a:rPr lang="ar-IQ" sz="4400" dirty="0">
                <a:cs typeface="me_quran" pitchFamily="18" charset="-78"/>
              </a:rPr>
              <a:t>فَأَوْدَعَ قُلُوبَهُمْ أَحْقَاداً بَدْرِيَّةً وَخَيْبَرِيَّةً وَحُنَيْنِيَّةً </a:t>
            </a:r>
            <a:r>
              <a:rPr lang="ar-IQ" sz="4400" dirty="0" smtClean="0">
                <a:cs typeface="me_quran" pitchFamily="18" charset="-78"/>
              </a:rPr>
              <a:t>وَغَيْرَهُنَّ</a:t>
            </a:r>
            <a:endParaRPr lang="en-US" sz="4400" dirty="0">
              <a:cs typeface="me_quran" pitchFamily="18" charset="-78"/>
            </a:endParaRPr>
          </a:p>
        </p:txBody>
      </p:sp>
      <p:sp>
        <p:nvSpPr>
          <p:cNvPr id="4" name="Content Placeholder 2"/>
          <p:cNvSpPr txBox="1">
            <a:spLocks/>
          </p:cNvSpPr>
          <p:nvPr/>
        </p:nvSpPr>
        <p:spPr>
          <a:xfrm>
            <a:off x="1100665" y="2819400"/>
            <a:ext cx="7281335" cy="2412999"/>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thus planted in their hearts rancor because of </a:t>
            </a:r>
            <a:r>
              <a:rPr lang="en-US" sz="3600" dirty="0" err="1">
                <a:latin typeface="OI-Beyrut" pitchFamily="2" charset="0"/>
              </a:rPr>
              <a:t>Badr</a:t>
            </a:r>
            <a:r>
              <a:rPr lang="en-US" sz="3600" dirty="0">
                <a:latin typeface="OI-Beyrut" pitchFamily="2" charset="0"/>
              </a:rPr>
              <a:t>, </a:t>
            </a:r>
            <a:r>
              <a:rPr lang="en-US" sz="3600" dirty="0" err="1">
                <a:latin typeface="OI-Beyrut" pitchFamily="2" charset="0"/>
              </a:rPr>
              <a:t>Khaybar</a:t>
            </a:r>
            <a:r>
              <a:rPr lang="en-US" sz="3600" dirty="0">
                <a:latin typeface="OI-Beyrut" pitchFamily="2" charset="0"/>
              </a:rPr>
              <a:t>, </a:t>
            </a:r>
            <a:r>
              <a:rPr lang="en-US" sz="3600" dirty="0" err="1">
                <a:latin typeface="OI-Beyrut" pitchFamily="2" charset="0"/>
              </a:rPr>
              <a:t>Íunayn</a:t>
            </a:r>
            <a:r>
              <a:rPr lang="en-US" sz="3600" dirty="0">
                <a:latin typeface="OI-Beyrut" pitchFamily="2" charset="0"/>
              </a:rPr>
              <a:t>, and other </a:t>
            </a:r>
            <a:r>
              <a:rPr lang="en-US" sz="3600" dirty="0" smtClean="0">
                <a:latin typeface="OI-Beyrut" pitchFamily="2" charset="0"/>
              </a:rPr>
              <a:t>battles</a:t>
            </a:r>
            <a:endParaRPr lang="en-US" sz="3600" dirty="0">
              <a:latin typeface="OI-Beyrut" pitchFamily="2" charset="0"/>
            </a:endParaRPr>
          </a:p>
        </p:txBody>
      </p:sp>
    </p:spTree>
    <p:extLst>
      <p:ext uri="{BB962C8B-B14F-4D97-AF65-F5344CB8AC3E}">
        <p14:creationId xmlns:p14="http://schemas.microsoft.com/office/powerpoint/2010/main" xmlns="" val="3270025725"/>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fontScale="85000" lnSpcReduction="10000"/>
          </a:bodyPr>
          <a:lstStyle/>
          <a:p>
            <a:pPr marL="0" indent="0" algn="ctr" rtl="1">
              <a:lnSpc>
                <a:spcPct val="150000"/>
              </a:lnSpc>
              <a:buNone/>
            </a:pPr>
            <a:r>
              <a:rPr lang="ar-IQ" sz="4400" dirty="0">
                <a:cs typeface="me_quran" pitchFamily="18" charset="-78"/>
              </a:rPr>
              <a:t>فَأَضَبَّتْ عَلَى عَدَاوَتِهِ وَأَكَبَّتْ عَلَى مُنَابَذَتِهِ،  حَتَّى قَتَلَ النَّاكِثِينَ وَالْقَاسِطِينَ </a:t>
            </a:r>
            <a:r>
              <a:rPr lang="ar-IQ" sz="4400" dirty="0" smtClean="0">
                <a:cs typeface="me_quran" pitchFamily="18" charset="-78"/>
              </a:rPr>
              <a:t>وَالْمَارِقِينَ</a:t>
            </a:r>
            <a:endParaRPr lang="en-US" sz="4400" dirty="0">
              <a:cs typeface="me_quran" pitchFamily="18" charset="-78"/>
            </a:endParaRPr>
          </a:p>
        </p:txBody>
      </p:sp>
      <p:sp>
        <p:nvSpPr>
          <p:cNvPr id="4" name="Content Placeholder 2"/>
          <p:cNvSpPr txBox="1">
            <a:spLocks/>
          </p:cNvSpPr>
          <p:nvPr/>
        </p:nvSpPr>
        <p:spPr>
          <a:xfrm>
            <a:off x="1100665" y="2819400"/>
            <a:ext cx="7281335" cy="2412999"/>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2800" dirty="0">
                <a:latin typeface="OI-Beyrut" pitchFamily="2" charset="0"/>
              </a:rPr>
              <a:t>Thus, their hearts filled with enmity toward him and [they] resolved to renege [on their pledge to support him]. [Their ill will continued] until he </a:t>
            </a:r>
            <a:r>
              <a:rPr lang="en-US" sz="2800" dirty="0" smtClean="0">
                <a:latin typeface="OI-Beyrut" pitchFamily="2" charset="0"/>
              </a:rPr>
              <a:t>	killed </a:t>
            </a:r>
            <a:r>
              <a:rPr lang="en-US" sz="2800" dirty="0">
                <a:latin typeface="OI-Beyrut" pitchFamily="2" charset="0"/>
              </a:rPr>
              <a:t>the Defaulters, the Iniquitous, and the Transgressors,</a:t>
            </a:r>
          </a:p>
        </p:txBody>
      </p:sp>
    </p:spTree>
    <p:extLst>
      <p:ext uri="{BB962C8B-B14F-4D97-AF65-F5344CB8AC3E}">
        <p14:creationId xmlns:p14="http://schemas.microsoft.com/office/powerpoint/2010/main" xmlns="" val="3270025725"/>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50000"/>
              </a:lnSpc>
              <a:buNone/>
            </a:pPr>
            <a:r>
              <a:rPr lang="ar-IQ" sz="4400" dirty="0">
                <a:cs typeface="me_quran" pitchFamily="18" charset="-78"/>
              </a:rPr>
              <a:t>وَلَمَّا قَضَى نَحْبَهُ وَقَتَلَهُ أَشْقَى الْآخِرِينَ يَتْبَعُ أَشْقَى </a:t>
            </a:r>
            <a:r>
              <a:rPr lang="ar-IQ" sz="4400" dirty="0" smtClean="0">
                <a:cs typeface="me_quran" pitchFamily="18" charset="-78"/>
              </a:rPr>
              <a:t>الْأَوَّلِينَ</a:t>
            </a:r>
            <a:endParaRPr lang="en-US" sz="4400" dirty="0">
              <a:cs typeface="me_quran" pitchFamily="18" charset="-78"/>
            </a:endParaRPr>
          </a:p>
        </p:txBody>
      </p:sp>
      <p:sp>
        <p:nvSpPr>
          <p:cNvPr id="4" name="Content Placeholder 2"/>
          <p:cNvSpPr txBox="1">
            <a:spLocks/>
          </p:cNvSpPr>
          <p:nvPr/>
        </p:nvSpPr>
        <p:spPr>
          <a:xfrm>
            <a:off x="1100665" y="2819400"/>
            <a:ext cx="7281335" cy="2412999"/>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2800" dirty="0">
                <a:latin typeface="OI-Beyrut" pitchFamily="2" charset="0"/>
              </a:rPr>
              <a:t>When he fulfilled his pledge [to lay down his life for Islam] and the most wretched of the latter generations murdered him, following in the </a:t>
            </a:r>
            <a:r>
              <a:rPr lang="en-US" sz="2800" dirty="0" smtClean="0">
                <a:latin typeface="OI-Beyrut" pitchFamily="2" charset="0"/>
              </a:rPr>
              <a:t>	footsteps </a:t>
            </a:r>
            <a:r>
              <a:rPr lang="en-US" sz="2800" dirty="0">
                <a:latin typeface="OI-Beyrut" pitchFamily="2" charset="0"/>
              </a:rPr>
              <a:t>of the most wretched of the former generations,</a:t>
            </a:r>
          </a:p>
        </p:txBody>
      </p:sp>
    </p:spTree>
    <p:extLst>
      <p:ext uri="{BB962C8B-B14F-4D97-AF65-F5344CB8AC3E}">
        <p14:creationId xmlns:p14="http://schemas.microsoft.com/office/powerpoint/2010/main" xmlns="" val="3270025725"/>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50000"/>
              </a:lnSpc>
              <a:buNone/>
            </a:pPr>
            <a:r>
              <a:rPr lang="ar-IQ" sz="4400" dirty="0">
                <a:cs typeface="me_quran" pitchFamily="18" charset="-78"/>
              </a:rPr>
              <a:t>لَمْ يُمْتَثَلْ أَمْرُ رَسُولِ اللَّه - صَلَّى اللَّهُ عَلَيْهِ وَآلِهِ </a:t>
            </a:r>
            <a:r>
              <a:rPr lang="ar-IQ" sz="4400" dirty="0" smtClean="0">
                <a:cs typeface="me_quran" pitchFamily="18" charset="-78"/>
              </a:rPr>
              <a:t>-</a:t>
            </a:r>
            <a:endParaRPr lang="en-US" sz="4400" dirty="0">
              <a:cs typeface="me_quran" pitchFamily="18" charset="-78"/>
            </a:endParaRPr>
          </a:p>
        </p:txBody>
      </p:sp>
      <p:sp>
        <p:nvSpPr>
          <p:cNvPr id="4" name="Content Placeholder 2"/>
          <p:cNvSpPr txBox="1">
            <a:spLocks/>
          </p:cNvSpPr>
          <p:nvPr/>
        </p:nvSpPr>
        <p:spPr>
          <a:xfrm>
            <a:off x="1100665" y="2819400"/>
            <a:ext cx="7281335" cy="2412999"/>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God’s Messenger’s command—may God shower him and his family </a:t>
            </a:r>
            <a:r>
              <a:rPr lang="en-US" sz="3600" dirty="0" smtClean="0">
                <a:latin typeface="OI-Beyrut" pitchFamily="2" charset="0"/>
              </a:rPr>
              <a:t>with</a:t>
            </a:r>
            <a:endParaRPr lang="en-US" sz="3600" dirty="0">
              <a:latin typeface="OI-Beyrut" pitchFamily="2" charset="0"/>
            </a:endParaRPr>
          </a:p>
        </p:txBody>
      </p:sp>
    </p:spTree>
    <p:extLst>
      <p:ext uri="{BB962C8B-B14F-4D97-AF65-F5344CB8AC3E}">
        <p14:creationId xmlns:p14="http://schemas.microsoft.com/office/powerpoint/2010/main" xmlns="" val="3270025725"/>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1100665" y="406401"/>
            <a:ext cx="7281335" cy="2260599"/>
          </a:xfrm>
        </p:spPr>
        <p:txBody>
          <a:bodyPr anchor="b">
            <a:normAutofit/>
          </a:bodyPr>
          <a:lstStyle/>
          <a:p>
            <a:pPr marL="0" indent="0" algn="ctr" rtl="1">
              <a:lnSpc>
                <a:spcPct val="150000"/>
              </a:lnSpc>
              <a:buNone/>
            </a:pPr>
            <a:r>
              <a:rPr lang="ar-IQ" sz="4400" dirty="0" smtClean="0">
                <a:cs typeface="me_quran" pitchFamily="18" charset="-78"/>
              </a:rPr>
              <a:t>فِي </a:t>
            </a:r>
            <a:r>
              <a:rPr lang="ar-IQ" sz="4400" dirty="0">
                <a:cs typeface="me_quran" pitchFamily="18" charset="-78"/>
              </a:rPr>
              <a:t>الْهَادِينَ بَعْدَ </a:t>
            </a:r>
            <a:r>
              <a:rPr lang="ar-IQ" sz="4400" dirty="0" smtClean="0">
                <a:cs typeface="me_quran" pitchFamily="18" charset="-78"/>
              </a:rPr>
              <a:t>الْهَادِينَ</a:t>
            </a:r>
            <a:endParaRPr lang="en-US" sz="4400" dirty="0">
              <a:cs typeface="me_quran" pitchFamily="18" charset="-78"/>
            </a:endParaRPr>
          </a:p>
        </p:txBody>
      </p:sp>
      <p:sp>
        <p:nvSpPr>
          <p:cNvPr id="5" name="Content Placeholder 2"/>
          <p:cNvSpPr txBox="1">
            <a:spLocks/>
          </p:cNvSpPr>
          <p:nvPr/>
        </p:nvSpPr>
        <p:spPr>
          <a:xfrm>
            <a:off x="1100665" y="2819400"/>
            <a:ext cx="7281335" cy="2412999"/>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dirty="0">
                <a:latin typeface="OI-Beyrut" pitchFamily="2" charset="0"/>
              </a:rPr>
              <a:t>mercy—concerning the guides [who would succeed him], </a:t>
            </a:r>
            <a:r>
              <a:rPr lang="en-US" dirty="0" smtClean="0">
                <a:latin typeface="OI-Beyrut" pitchFamily="2" charset="0"/>
              </a:rPr>
              <a:t>who </a:t>
            </a:r>
            <a:r>
              <a:rPr lang="en-US" dirty="0">
                <a:latin typeface="OI-Beyrut" pitchFamily="2" charset="0"/>
              </a:rPr>
              <a:t>followed </a:t>
            </a:r>
            <a:r>
              <a:rPr lang="en-US" dirty="0" smtClean="0">
                <a:latin typeface="OI-Beyrut" pitchFamily="2" charset="0"/>
              </a:rPr>
              <a:t>[</a:t>
            </a:r>
            <a:r>
              <a:rPr lang="en-US" dirty="0">
                <a:latin typeface="OI-Beyrut" pitchFamily="2" charset="0"/>
              </a:rPr>
              <a:t>in the footsteps of] the guides [who </a:t>
            </a:r>
            <a:r>
              <a:rPr lang="en-US" dirty="0" smtClean="0">
                <a:latin typeface="OI-Beyrut" pitchFamily="2" charset="0"/>
              </a:rPr>
              <a:t>succeeded 	past </a:t>
            </a:r>
            <a:r>
              <a:rPr lang="en-US" dirty="0">
                <a:latin typeface="OI-Beyrut" pitchFamily="2" charset="0"/>
              </a:rPr>
              <a:t>prophets], was not </a:t>
            </a:r>
            <a:r>
              <a:rPr lang="en-US" dirty="0" smtClean="0">
                <a:latin typeface="OI-Beyrut" pitchFamily="2" charset="0"/>
              </a:rPr>
              <a:t>obeyed</a:t>
            </a:r>
            <a:endParaRPr lang="en-US" dirty="0">
              <a:latin typeface="OI-Beyrut" pitchFamily="2" charset="0"/>
            </a:endParaRPr>
          </a:p>
        </p:txBody>
      </p:sp>
    </p:spTree>
    <p:extLst>
      <p:ext uri="{BB962C8B-B14F-4D97-AF65-F5344CB8AC3E}">
        <p14:creationId xmlns:p14="http://schemas.microsoft.com/office/powerpoint/2010/main" xmlns="" val="337050311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fontScale="77500" lnSpcReduction="20000"/>
          </a:bodyPr>
          <a:lstStyle/>
          <a:p>
            <a:pPr marL="0" indent="0" algn="ctr" rtl="1">
              <a:lnSpc>
                <a:spcPct val="150000"/>
              </a:lnSpc>
              <a:buNone/>
            </a:pPr>
            <a:r>
              <a:rPr lang="ar-IQ" sz="4400" dirty="0">
                <a:cs typeface="me_quran" pitchFamily="18" charset="-78"/>
              </a:rPr>
              <a:t>وَالْأُمَّةُ مُصِرَّةٌ عَلَى مَقْتِهِ،  مُجْتَمِعَةٌ عَلَى قَطِيعَةِ رَحِمِهِ وَإِقْصَاءِ وُلْدِهِ،  إِلّا الْقَلِيلَ مِمَّنْ وَفَى لِرِعَايَةِ الْحَقِّ </a:t>
            </a:r>
            <a:r>
              <a:rPr lang="ar-IQ" sz="4400" dirty="0" smtClean="0">
                <a:cs typeface="me_quran" pitchFamily="18" charset="-78"/>
              </a:rPr>
              <a:t>فِيهِمْ</a:t>
            </a:r>
            <a:endParaRPr lang="en-US" sz="4400" dirty="0">
              <a:cs typeface="me_quran" pitchFamily="18" charset="-78"/>
            </a:endParaRPr>
          </a:p>
        </p:txBody>
      </p:sp>
      <p:sp>
        <p:nvSpPr>
          <p:cNvPr id="4" name="Content Placeholder 2"/>
          <p:cNvSpPr txBox="1">
            <a:spLocks/>
          </p:cNvSpPr>
          <p:nvPr/>
        </p:nvSpPr>
        <p:spPr>
          <a:xfrm>
            <a:off x="1100665" y="2819400"/>
            <a:ext cx="7281335" cy="2412999"/>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2400" dirty="0">
                <a:latin typeface="OI-Beyrut" pitchFamily="2" charset="0"/>
              </a:rPr>
              <a:t>for the community [of Muslims] was relentless in its hatred for him, [nearly] unanimous in [its effort] to sever ties with his family and banish his progeny except for a few who were true [to their pledge to love and obey his </a:t>
            </a:r>
            <a:r>
              <a:rPr lang="en-US" sz="2400" dirty="0" smtClean="0">
                <a:latin typeface="OI-Beyrut" pitchFamily="2" charset="0"/>
              </a:rPr>
              <a:t>	family </a:t>
            </a:r>
            <a:r>
              <a:rPr lang="en-US" sz="2400" dirty="0">
                <a:latin typeface="OI-Beyrut" pitchFamily="2" charset="0"/>
              </a:rPr>
              <a:t>simply] to fulfill their duty [to God] regarding them,</a:t>
            </a:r>
          </a:p>
        </p:txBody>
      </p:sp>
    </p:spTree>
    <p:extLst>
      <p:ext uri="{BB962C8B-B14F-4D97-AF65-F5344CB8AC3E}">
        <p14:creationId xmlns:p14="http://schemas.microsoft.com/office/powerpoint/2010/main" xmlns="" val="32700257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50000"/>
              </a:lnSpc>
              <a:buNone/>
            </a:pPr>
            <a:r>
              <a:rPr lang="ar-IQ" sz="4400" dirty="0">
                <a:cs typeface="me_quran" pitchFamily="18" charset="-78"/>
              </a:rPr>
              <a:t>بَعْدَ أَنْ شَرَطْتَ عَلَيْهِمُ الزُّهْدَ فِي دَرَجَاتِ هَذِهِ الدُّنْيَا </a:t>
            </a:r>
            <a:r>
              <a:rPr lang="ar-IQ" sz="4400" dirty="0" smtClean="0">
                <a:cs typeface="me_quran" pitchFamily="18" charset="-78"/>
              </a:rPr>
              <a:t>الدَّنِيَّةِ</a:t>
            </a:r>
            <a:endParaRPr lang="en-US" sz="4400" dirty="0">
              <a:cs typeface="me_quran" pitchFamily="18" charset="-78"/>
            </a:endParaRPr>
          </a:p>
        </p:txBody>
      </p:sp>
      <p:sp>
        <p:nvSpPr>
          <p:cNvPr id="4" name="Content Placeholder 2"/>
          <p:cNvSpPr txBox="1">
            <a:spLocks/>
          </p:cNvSpPr>
          <p:nvPr/>
        </p:nvSpPr>
        <p:spPr>
          <a:xfrm>
            <a:off x="1100665" y="2819400"/>
            <a:ext cx="7281335" cy="2412999"/>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[You selected this reward for them] after stipulating that they be </a:t>
            </a:r>
            <a:r>
              <a:rPr lang="en-US" sz="3600" dirty="0" smtClean="0">
                <a:latin typeface="OI-Beyrut" pitchFamily="2" charset="0"/>
              </a:rPr>
              <a:t> 	indifferent </a:t>
            </a:r>
            <a:r>
              <a:rPr lang="en-US" sz="3600" dirty="0">
                <a:latin typeface="OI-Beyrut" pitchFamily="2" charset="0"/>
              </a:rPr>
              <a:t>to the stations of this lowly </a:t>
            </a:r>
            <a:r>
              <a:rPr lang="en-US" sz="3600" dirty="0" smtClean="0">
                <a:latin typeface="OI-Beyrut" pitchFamily="2" charset="0"/>
              </a:rPr>
              <a:t>world</a:t>
            </a:r>
            <a:endParaRPr lang="en-US" sz="3600" dirty="0">
              <a:latin typeface="OI-Beyrut" pitchFamily="2" charset="0"/>
            </a:endParaRPr>
          </a:p>
        </p:txBody>
      </p:sp>
    </p:spTree>
    <p:extLst>
      <p:ext uri="{BB962C8B-B14F-4D97-AF65-F5344CB8AC3E}">
        <p14:creationId xmlns:p14="http://schemas.microsoft.com/office/powerpoint/2010/main" xmlns="" val="241935087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Autofit/>
          </a:bodyPr>
          <a:lstStyle/>
          <a:p>
            <a:pPr marL="0" indent="0" algn="ctr" rtl="1">
              <a:lnSpc>
                <a:spcPct val="170000"/>
              </a:lnSpc>
              <a:buNone/>
            </a:pPr>
            <a:r>
              <a:rPr lang="ar-IQ" dirty="0">
                <a:cs typeface="me_quran" pitchFamily="18" charset="-78"/>
              </a:rPr>
              <a:t>فَقُتِلَ مَنْ قُتِلَ وَسُبِيَ مَنْ سُبِيَ وَأُقْصِيَ مَنْ أُقْصِيَ،  وَجَرَى الْقَضَاءُ لَهُمْ بِمَا يُرْجَى لَهُ حُسْنُ </a:t>
            </a:r>
            <a:r>
              <a:rPr lang="ar-IQ" dirty="0" smtClean="0">
                <a:cs typeface="me_quran" pitchFamily="18" charset="-78"/>
              </a:rPr>
              <a:t>الْمَثُوبَةِ</a:t>
            </a:r>
            <a:endParaRPr lang="en-US" dirty="0">
              <a:cs typeface="me_quran" pitchFamily="18" charset="-78"/>
            </a:endParaRPr>
          </a:p>
        </p:txBody>
      </p:sp>
      <p:sp>
        <p:nvSpPr>
          <p:cNvPr id="4" name="Content Placeholder 2"/>
          <p:cNvSpPr txBox="1">
            <a:spLocks/>
          </p:cNvSpPr>
          <p:nvPr/>
        </p:nvSpPr>
        <p:spPr>
          <a:xfrm>
            <a:off x="1100665" y="2895600"/>
            <a:ext cx="7281335" cy="2336799"/>
          </a:xfrm>
          <a:prstGeom prst="rect">
            <a:avLst/>
          </a:prstGeom>
        </p:spPr>
        <p:txBody>
          <a:bodyPr vert="horz" lIns="91440" tIns="45720" rIns="91440" bIns="45720" rtlCol="0" anchor="t">
            <a:normAutofit fontScale="9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Thus, some [of his progeny] were killed, some were taken captive, and some were banished. God decreed for them [these </a:t>
            </a:r>
            <a:r>
              <a:rPr lang="en-US" sz="3600" dirty="0" smtClean="0">
                <a:latin typeface="OI-Beyrut" pitchFamily="2" charset="0"/>
              </a:rPr>
              <a:t>	trials</a:t>
            </a:r>
            <a:r>
              <a:rPr lang="en-US" sz="3600" dirty="0">
                <a:latin typeface="OI-Beyrut" pitchFamily="2" charset="0"/>
              </a:rPr>
              <a:t>] for which it is hoped they </a:t>
            </a:r>
            <a:r>
              <a:rPr lang="en-US" sz="3600" dirty="0" smtClean="0">
                <a:latin typeface="OI-Beyrut" pitchFamily="2" charset="0"/>
              </a:rPr>
              <a:t>	shall </a:t>
            </a:r>
            <a:r>
              <a:rPr lang="en-US" sz="3600" dirty="0">
                <a:latin typeface="OI-Beyrut" pitchFamily="2" charset="0"/>
              </a:rPr>
              <a:t>be bountifully </a:t>
            </a:r>
            <a:r>
              <a:rPr lang="en-US" sz="3600" dirty="0" smtClean="0">
                <a:latin typeface="OI-Beyrut" pitchFamily="2" charset="0"/>
              </a:rPr>
              <a:t>rewarded</a:t>
            </a:r>
            <a:endParaRPr lang="en-US" sz="3600" dirty="0">
              <a:latin typeface="OI-Beyrut" pitchFamily="2" charset="0"/>
            </a:endParaRPr>
          </a:p>
        </p:txBody>
      </p:sp>
    </p:spTree>
    <p:extLst>
      <p:ext uri="{BB962C8B-B14F-4D97-AF65-F5344CB8AC3E}">
        <p14:creationId xmlns:p14="http://schemas.microsoft.com/office/powerpoint/2010/main" xmlns="" val="583079977"/>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60000"/>
              </a:lnSpc>
              <a:buNone/>
            </a:pPr>
            <a:r>
              <a:rPr lang="ar-IQ" sz="4400" dirty="0">
                <a:cs typeface="me_quran" pitchFamily="18" charset="-78"/>
              </a:rPr>
              <a:t>إِذْ كَانَتِ الْأَرْضُ لِلَّهِ يُورِثُهَا مَنْ يَشَاءُ مِنْ عِبَادِهِ وَالْعَاقِبَةُ </a:t>
            </a:r>
            <a:r>
              <a:rPr lang="ar-IQ" sz="4400" dirty="0" smtClean="0">
                <a:cs typeface="me_quran" pitchFamily="18" charset="-78"/>
              </a:rPr>
              <a:t>لِلْمُتَّقِينَ</a:t>
            </a:r>
            <a:endParaRPr lang="en-US" sz="4400" dirty="0">
              <a:cs typeface="me_quran" pitchFamily="18" charset="-78"/>
            </a:endParaRPr>
          </a:p>
        </p:txBody>
      </p:sp>
      <p:sp>
        <p:nvSpPr>
          <p:cNvPr id="4" name="Content Placeholder 2"/>
          <p:cNvSpPr txBox="1">
            <a:spLocks/>
          </p:cNvSpPr>
          <p:nvPr/>
        </p:nvSpPr>
        <p:spPr>
          <a:xfrm>
            <a:off x="1100665" y="2895600"/>
            <a:ext cx="7281335" cy="2336799"/>
          </a:xfrm>
          <a:prstGeom prst="rect">
            <a:avLst/>
          </a:prstGeom>
        </p:spPr>
        <p:txBody>
          <a:bodyPr vert="horz" lIns="91440" tIns="45720" rIns="91440" bIns="45720" rtlCol="0" anchor="t">
            <a:normAutofit fontScale="925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since the earth belongs to God; he grants it to whomever he wishes from among his creatures, but the final outcome is in favor of the </a:t>
            </a:r>
            <a:r>
              <a:rPr lang="en-US" sz="3600" dirty="0" smtClean="0">
                <a:latin typeface="OI-Beyrut" pitchFamily="2" charset="0"/>
              </a:rPr>
              <a:t>God-fearing</a:t>
            </a:r>
            <a:endParaRPr lang="en-US" sz="3600" dirty="0">
              <a:latin typeface="OI-Beyrut" pitchFamily="2" charset="0"/>
            </a:endParaRPr>
          </a:p>
        </p:txBody>
      </p:sp>
    </p:spTree>
    <p:extLst>
      <p:ext uri="{BB962C8B-B14F-4D97-AF65-F5344CB8AC3E}">
        <p14:creationId xmlns:p14="http://schemas.microsoft.com/office/powerpoint/2010/main" xmlns="" val="583079977"/>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fontScale="85000" lnSpcReduction="10000"/>
          </a:bodyPr>
          <a:lstStyle/>
          <a:p>
            <a:pPr marL="0" indent="0" algn="ctr" rtl="1">
              <a:lnSpc>
                <a:spcPct val="160000"/>
              </a:lnSpc>
              <a:buNone/>
            </a:pPr>
            <a:r>
              <a:rPr lang="ar-IQ" sz="4400" dirty="0">
                <a:cs typeface="me_quran" pitchFamily="18" charset="-78"/>
              </a:rPr>
              <a:t>وَسُبْحَانَ رَبِّنَا إِنْ كَانَ وَعْدُ رَبِّنَا لَمَفْعُولاً،وَلَنْ يُخْلِفَ اللَّهُ وَعْدَهُ وَهُوَالْعَزِيزُ الْحَكِيمُ</a:t>
            </a:r>
            <a:endParaRPr lang="en-US" sz="4400" dirty="0">
              <a:cs typeface="me_quran" pitchFamily="18" charset="-78"/>
            </a:endParaRPr>
          </a:p>
        </p:txBody>
      </p:sp>
      <p:sp>
        <p:nvSpPr>
          <p:cNvPr id="4" name="Content Placeholder 2"/>
          <p:cNvSpPr txBox="1">
            <a:spLocks/>
          </p:cNvSpPr>
          <p:nvPr/>
        </p:nvSpPr>
        <p:spPr>
          <a:xfrm>
            <a:off x="1100665" y="2895600"/>
            <a:ext cx="7281335" cy="2336799"/>
          </a:xfrm>
          <a:prstGeom prst="rect">
            <a:avLst/>
          </a:prstGeom>
        </p:spPr>
        <p:txBody>
          <a:bodyPr vert="horz" lIns="91440" tIns="45720" rIns="91440" bIns="45720" rtlCol="0" anchor="t">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Our Lord be exalted, for indeed the promise of our Lord is done, He shall never break his promise, and he is the Invincible, the </a:t>
            </a:r>
            <a:r>
              <a:rPr lang="en-US" sz="3600" dirty="0" smtClean="0">
                <a:latin typeface="OI-Beyrut" pitchFamily="2" charset="0"/>
              </a:rPr>
              <a:t>Wise</a:t>
            </a:r>
            <a:endParaRPr lang="en-US" sz="3600" dirty="0">
              <a:latin typeface="OI-Beyrut" pitchFamily="2" charset="0"/>
            </a:endParaRPr>
          </a:p>
        </p:txBody>
      </p:sp>
    </p:spTree>
    <p:extLst>
      <p:ext uri="{BB962C8B-B14F-4D97-AF65-F5344CB8AC3E}">
        <p14:creationId xmlns:p14="http://schemas.microsoft.com/office/powerpoint/2010/main" xmlns="" val="583079977"/>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fontScale="92500"/>
          </a:bodyPr>
          <a:lstStyle/>
          <a:p>
            <a:pPr marL="0" indent="0" algn="ctr" rtl="1">
              <a:lnSpc>
                <a:spcPct val="150000"/>
              </a:lnSpc>
              <a:buNone/>
            </a:pPr>
            <a:r>
              <a:rPr lang="ar-IQ" sz="4400" dirty="0">
                <a:cs typeface="me_quran" pitchFamily="18" charset="-78"/>
              </a:rPr>
              <a:t>فَعَلَى الْأَطَايِبِ مِنْ أَهْلِ بَيْتِ مُحَمَّدٍ وَعَلِيٍّ - صَلَّى اللَّهُ عَلَيْهِمَا وَآلِهِمَا - فَلْيَبْكِ </a:t>
            </a:r>
            <a:r>
              <a:rPr lang="ar-IQ" sz="4400" dirty="0" smtClean="0">
                <a:cs typeface="me_quran" pitchFamily="18" charset="-78"/>
              </a:rPr>
              <a:t>الْبَاكُونَ</a:t>
            </a:r>
            <a:endParaRPr lang="en-US" sz="4400" dirty="0">
              <a:cs typeface="me_quran" pitchFamily="18" charset="-78"/>
            </a:endParaRPr>
          </a:p>
        </p:txBody>
      </p:sp>
      <p:sp>
        <p:nvSpPr>
          <p:cNvPr id="4" name="Content Placeholder 2"/>
          <p:cNvSpPr txBox="1">
            <a:spLocks/>
          </p:cNvSpPr>
          <p:nvPr/>
        </p:nvSpPr>
        <p:spPr>
          <a:xfrm>
            <a:off x="1100665" y="2895600"/>
            <a:ext cx="7281335" cy="2336799"/>
          </a:xfrm>
          <a:prstGeom prst="rect">
            <a:avLst/>
          </a:prstGeom>
        </p:spPr>
        <p:txBody>
          <a:bodyPr vert="horz" lIns="91440" tIns="45720" rIns="91440" bIns="45720" rtlCol="0" anchor="t">
            <a:normAutofit fontScale="77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Thus, [since it has been decreed that hardship befall this family,] let all who can, cry for these most pure members of the household of Muhammad and </a:t>
            </a:r>
            <a:r>
              <a:rPr lang="en-US" sz="3600" dirty="0" err="1">
                <a:latin typeface="OI-Beyrut" pitchFamily="2" charset="0"/>
              </a:rPr>
              <a:t>ÝAlÐ</a:t>
            </a:r>
            <a:r>
              <a:rPr lang="en-US" sz="3600" dirty="0">
                <a:latin typeface="OI-Beyrut" pitchFamily="2" charset="0"/>
              </a:rPr>
              <a:t>—may God shower them and their family with </a:t>
            </a:r>
            <a:r>
              <a:rPr lang="en-US" sz="3600" dirty="0" smtClean="0">
                <a:latin typeface="OI-Beyrut" pitchFamily="2" charset="0"/>
              </a:rPr>
              <a:t>mercy</a:t>
            </a:r>
            <a:endParaRPr lang="en-US" sz="3600" dirty="0">
              <a:latin typeface="OI-Beyrut" pitchFamily="2" charset="0"/>
            </a:endParaRPr>
          </a:p>
        </p:txBody>
      </p:sp>
    </p:spTree>
    <p:extLst>
      <p:ext uri="{BB962C8B-B14F-4D97-AF65-F5344CB8AC3E}">
        <p14:creationId xmlns:p14="http://schemas.microsoft.com/office/powerpoint/2010/main" xmlns="" val="583079977"/>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fontScale="70000" lnSpcReduction="20000"/>
          </a:bodyPr>
          <a:lstStyle/>
          <a:p>
            <a:pPr marL="0" indent="0" algn="ctr" rtl="1">
              <a:lnSpc>
                <a:spcPct val="170000"/>
              </a:lnSpc>
              <a:buNone/>
            </a:pPr>
            <a:r>
              <a:rPr lang="ar-IQ" sz="4400" dirty="0">
                <a:cs typeface="me_quran" pitchFamily="18" charset="-78"/>
              </a:rPr>
              <a:t>وَإِيَّاهُمْ فَلْيَنْدُبِ النَّادِبُونَ،  وَلِمِثْلِهِمْ فَلْتَذْرِفِ الدُّمُوعُ،  وَلْيَصْرُخِ الصَّارِخُونَ،  وَيَضِجَّ </a:t>
            </a:r>
            <a:r>
              <a:rPr lang="ar-IQ" sz="4400" dirty="0" smtClean="0">
                <a:cs typeface="me_quran" pitchFamily="18" charset="-78"/>
              </a:rPr>
              <a:t>الضَّاجُّونَ</a:t>
            </a:r>
            <a:endParaRPr lang="en-US" sz="4400" dirty="0">
              <a:cs typeface="me_quran" pitchFamily="18" charset="-78"/>
            </a:endParaRPr>
          </a:p>
        </p:txBody>
      </p:sp>
      <p:sp>
        <p:nvSpPr>
          <p:cNvPr id="4" name="Content Placeholder 2"/>
          <p:cNvSpPr txBox="1">
            <a:spLocks/>
          </p:cNvSpPr>
          <p:nvPr/>
        </p:nvSpPr>
        <p:spPr>
          <a:xfrm>
            <a:off x="1100665" y="2895600"/>
            <a:ext cx="7281335" cy="2336799"/>
          </a:xfrm>
          <a:prstGeom prst="rect">
            <a:avLst/>
          </a:prstGeom>
        </p:spPr>
        <p:txBody>
          <a:bodyPr vert="horz" lIns="91440" tIns="45720" rIns="91440" bIns="45720" rtlCol="0" anchor="t">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For them, let all who can, compose their elegies. For the likes of them, let </a:t>
            </a:r>
            <a:r>
              <a:rPr lang="en-US" sz="3600" dirty="0" smtClean="0">
                <a:latin typeface="OI-Beyrut" pitchFamily="2" charset="0"/>
              </a:rPr>
              <a:t>	tears </a:t>
            </a:r>
            <a:r>
              <a:rPr lang="en-US" sz="3600" dirty="0">
                <a:latin typeface="OI-Beyrut" pitchFamily="2" charset="0"/>
              </a:rPr>
              <a:t>fall, let people wail, let people </a:t>
            </a:r>
            <a:r>
              <a:rPr lang="en-US" sz="3600" dirty="0" smtClean="0">
                <a:latin typeface="OI-Beyrut" pitchFamily="2" charset="0"/>
              </a:rPr>
              <a:t>lament</a:t>
            </a:r>
            <a:endParaRPr lang="en-US" sz="3600" dirty="0">
              <a:latin typeface="OI-Beyrut" pitchFamily="2" charset="0"/>
            </a:endParaRPr>
          </a:p>
        </p:txBody>
      </p:sp>
    </p:spTree>
    <p:extLst>
      <p:ext uri="{BB962C8B-B14F-4D97-AF65-F5344CB8AC3E}">
        <p14:creationId xmlns:p14="http://schemas.microsoft.com/office/powerpoint/2010/main" xmlns="" val="583079977"/>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fontScale="77500" lnSpcReduction="20000"/>
          </a:bodyPr>
          <a:lstStyle/>
          <a:p>
            <a:pPr marL="0" indent="0" algn="ctr" rtl="1">
              <a:lnSpc>
                <a:spcPct val="170000"/>
              </a:lnSpc>
              <a:buNone/>
            </a:pPr>
            <a:r>
              <a:rPr lang="ar-IQ" sz="4400" dirty="0">
                <a:cs typeface="me_quran" pitchFamily="18" charset="-78"/>
              </a:rPr>
              <a:t>وَيَعِجَّ الْعَاجُّونَ: أَيْنَ الْحَسَنُ أَيْنَ الْحُسَيْنُ،  أَيْنَ أَبْنَاءُ الْحُسَيْنِ؟ صَالِحٌ بَعْدَ صَالِحٍ،  وَصَادِقٌ بَعْدَ صَادِقٍ؟</a:t>
            </a:r>
            <a:endParaRPr lang="en-US" sz="4400" dirty="0">
              <a:cs typeface="me_quran" pitchFamily="18" charset="-78"/>
            </a:endParaRPr>
          </a:p>
        </p:txBody>
      </p:sp>
      <p:sp>
        <p:nvSpPr>
          <p:cNvPr id="4" name="Content Placeholder 2"/>
          <p:cNvSpPr txBox="1">
            <a:spLocks/>
          </p:cNvSpPr>
          <p:nvPr/>
        </p:nvSpPr>
        <p:spPr>
          <a:xfrm>
            <a:off x="1100665" y="2895600"/>
            <a:ext cx="7281335" cy="2336799"/>
          </a:xfrm>
          <a:prstGeom prst="rect">
            <a:avLst/>
          </a:prstGeom>
        </p:spPr>
        <p:txBody>
          <a:bodyPr vert="horz" lIns="91440" tIns="45720" rIns="91440" bIns="45720" rtlCol="0" anchor="t">
            <a:normAutofit fontScale="9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let people lament, and let people cry out: Where is </a:t>
            </a:r>
            <a:r>
              <a:rPr lang="en-US" sz="3600" dirty="0" err="1">
                <a:latin typeface="OI-Beyrut" pitchFamily="2" charset="0"/>
              </a:rPr>
              <a:t>Íasan</a:t>
            </a:r>
            <a:r>
              <a:rPr lang="en-US" sz="3600" dirty="0">
                <a:latin typeface="OI-Beyrut" pitchFamily="2" charset="0"/>
              </a:rPr>
              <a:t>, where is </a:t>
            </a:r>
            <a:r>
              <a:rPr lang="en-US" sz="3600" dirty="0" err="1">
                <a:latin typeface="OI-Beyrut" pitchFamily="2" charset="0"/>
              </a:rPr>
              <a:t>Íusayn</a:t>
            </a:r>
            <a:r>
              <a:rPr lang="en-US" sz="3600" dirty="0">
                <a:latin typeface="OI-Beyrut" pitchFamily="2" charset="0"/>
              </a:rPr>
              <a:t>? Where are the sons of </a:t>
            </a:r>
            <a:r>
              <a:rPr lang="en-US" sz="3600" dirty="0" err="1">
                <a:latin typeface="OI-Beyrut" pitchFamily="2" charset="0"/>
              </a:rPr>
              <a:t>Íusayn</a:t>
            </a:r>
            <a:r>
              <a:rPr lang="en-US" sz="3600" dirty="0">
                <a:latin typeface="OI-Beyrut" pitchFamily="2" charset="0"/>
              </a:rPr>
              <a:t> [who were] </a:t>
            </a:r>
            <a:r>
              <a:rPr lang="en-US" sz="3600" dirty="0" smtClean="0">
                <a:latin typeface="OI-Beyrut" pitchFamily="2" charset="0"/>
              </a:rPr>
              <a:t>	righteous </a:t>
            </a:r>
            <a:r>
              <a:rPr lang="en-US" sz="3600" dirty="0">
                <a:latin typeface="OI-Beyrut" pitchFamily="2" charset="0"/>
              </a:rPr>
              <a:t>men one after another, </a:t>
            </a:r>
            <a:r>
              <a:rPr lang="en-US" sz="3600" dirty="0" smtClean="0">
                <a:latin typeface="OI-Beyrut" pitchFamily="2" charset="0"/>
              </a:rPr>
              <a:t>	men </a:t>
            </a:r>
            <a:r>
              <a:rPr lang="en-US" sz="3600" dirty="0">
                <a:latin typeface="OI-Beyrut" pitchFamily="2" charset="0"/>
              </a:rPr>
              <a:t>of truth one after another?</a:t>
            </a:r>
          </a:p>
        </p:txBody>
      </p:sp>
    </p:spTree>
    <p:extLst>
      <p:ext uri="{BB962C8B-B14F-4D97-AF65-F5344CB8AC3E}">
        <p14:creationId xmlns:p14="http://schemas.microsoft.com/office/powerpoint/2010/main" xmlns="" val="583079977"/>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fontScale="77500" lnSpcReduction="20000"/>
          </a:bodyPr>
          <a:lstStyle/>
          <a:p>
            <a:pPr marL="0" indent="0" algn="ctr" rtl="1">
              <a:lnSpc>
                <a:spcPct val="170000"/>
              </a:lnSpc>
              <a:buNone/>
            </a:pPr>
            <a:r>
              <a:rPr lang="ar-IQ" sz="4400" dirty="0">
                <a:cs typeface="me_quran" pitchFamily="18" charset="-78"/>
              </a:rPr>
              <a:t>أَيْنَ السَّبِيلُ بَعْدَ السَّبِيلِ؟ أَيْنَ الْخِيَرَةُ بَعْدَ الْخِيَرَةِ؟ أَيْنَ الشُّمُوسُ الطَّالِعَةُ؟ أَيْنَ الْأَقْمَارُ الْمُنِيرَةُ؟</a:t>
            </a:r>
            <a:endParaRPr lang="en-US" sz="4400" dirty="0">
              <a:cs typeface="me_quran" pitchFamily="18" charset="-78"/>
            </a:endParaRPr>
          </a:p>
        </p:txBody>
      </p:sp>
      <p:sp>
        <p:nvSpPr>
          <p:cNvPr id="4" name="Content Placeholder 2"/>
          <p:cNvSpPr txBox="1">
            <a:spLocks/>
          </p:cNvSpPr>
          <p:nvPr/>
        </p:nvSpPr>
        <p:spPr>
          <a:xfrm>
            <a:off x="1100665" y="2895600"/>
            <a:ext cx="7281335" cy="2336799"/>
          </a:xfrm>
          <a:prstGeom prst="rect">
            <a:avLst/>
          </a:prstGeom>
        </p:spPr>
        <p:txBody>
          <a:bodyPr vert="horz" lIns="91440" tIns="45720" rIns="91440" bIns="45720" rtlCol="0" anchor="t">
            <a:normAutofit fontScale="850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Where are those paths [to God’s pleasure who followed] one after another? Where are those who were chosen one after </a:t>
            </a:r>
            <a:r>
              <a:rPr lang="en-US" sz="3600" dirty="0" smtClean="0">
                <a:latin typeface="OI-Beyrut" pitchFamily="2" charset="0"/>
              </a:rPr>
              <a:t>another</a:t>
            </a:r>
            <a:r>
              <a:rPr lang="en-US" sz="3600" dirty="0">
                <a:latin typeface="OI-Beyrut" pitchFamily="2" charset="0"/>
              </a:rPr>
              <a:t>? Where are those rising </a:t>
            </a:r>
            <a:r>
              <a:rPr lang="en-US" sz="3600" dirty="0" smtClean="0">
                <a:latin typeface="OI-Beyrut" pitchFamily="2" charset="0"/>
              </a:rPr>
              <a:t>suns</a:t>
            </a:r>
            <a:r>
              <a:rPr lang="en-US" sz="3600" dirty="0">
                <a:latin typeface="OI-Beyrut" pitchFamily="2" charset="0"/>
              </a:rPr>
              <a:t>? </a:t>
            </a:r>
            <a:r>
              <a:rPr lang="en-US" sz="3600" dirty="0" smtClean="0">
                <a:latin typeface="OI-Beyrut" pitchFamily="2" charset="0"/>
              </a:rPr>
              <a:t>		Where </a:t>
            </a:r>
            <a:r>
              <a:rPr lang="en-US" sz="3600" dirty="0">
                <a:latin typeface="OI-Beyrut" pitchFamily="2" charset="0"/>
              </a:rPr>
              <a:t>are those luminous moons?</a:t>
            </a:r>
          </a:p>
        </p:txBody>
      </p:sp>
    </p:spTree>
    <p:extLst>
      <p:ext uri="{BB962C8B-B14F-4D97-AF65-F5344CB8AC3E}">
        <p14:creationId xmlns:p14="http://schemas.microsoft.com/office/powerpoint/2010/main" xmlns="" val="583079977"/>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60000"/>
              </a:lnSpc>
              <a:buNone/>
            </a:pPr>
            <a:r>
              <a:rPr lang="ar-IQ" sz="4400" dirty="0">
                <a:cs typeface="me_quran" pitchFamily="18" charset="-78"/>
              </a:rPr>
              <a:t>أَيْنَ الْأَنْجُمُ الزَّاهِرَةُ؟ أَيْنَ أَعْلامُ الدِّينِ وَقَوَاعِدُ الْعِلْمِ؟</a:t>
            </a:r>
            <a:endParaRPr lang="en-US" sz="4400" dirty="0">
              <a:cs typeface="me_quran" pitchFamily="18" charset="-78"/>
            </a:endParaRPr>
          </a:p>
        </p:txBody>
      </p:sp>
      <p:sp>
        <p:nvSpPr>
          <p:cNvPr id="4" name="Content Placeholder 2"/>
          <p:cNvSpPr txBox="1">
            <a:spLocks/>
          </p:cNvSpPr>
          <p:nvPr/>
        </p:nvSpPr>
        <p:spPr>
          <a:xfrm>
            <a:off x="1100665" y="2895600"/>
            <a:ext cx="7281335" cy="2336799"/>
          </a:xfrm>
          <a:prstGeom prst="rect">
            <a:avLst/>
          </a:prstGeom>
        </p:spPr>
        <p:txBody>
          <a:bodyPr vert="horz" lIns="91440" tIns="45720" rIns="91440" bIns="45720" rtlCol="0" anchor="t">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Where are those scintillating stars? Where are those beacons [that lead us] to the religion [of Islam]; those </a:t>
            </a:r>
            <a:r>
              <a:rPr lang="en-US" sz="3600" dirty="0" smtClean="0">
                <a:latin typeface="OI-Beyrut" pitchFamily="2" charset="0"/>
              </a:rPr>
              <a:t>	cornerstones </a:t>
            </a:r>
            <a:r>
              <a:rPr lang="en-US" sz="3600" dirty="0">
                <a:latin typeface="OI-Beyrut" pitchFamily="2" charset="0"/>
              </a:rPr>
              <a:t>of knowledge?</a:t>
            </a:r>
          </a:p>
        </p:txBody>
      </p:sp>
    </p:spTree>
    <p:extLst>
      <p:ext uri="{BB962C8B-B14F-4D97-AF65-F5344CB8AC3E}">
        <p14:creationId xmlns:p14="http://schemas.microsoft.com/office/powerpoint/2010/main" xmlns="" val="583079977"/>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60000"/>
              </a:lnSpc>
              <a:buNone/>
            </a:pPr>
            <a:r>
              <a:rPr lang="ar-IQ" sz="4400" dirty="0">
                <a:cs typeface="me_quran" pitchFamily="18" charset="-78"/>
              </a:rPr>
              <a:t>أَيْنَ بَقِيَّةُ اللَّهِ الَّتِي لا تَخْلُو مِنَ الْعِتْرَةِ الْهَادِيَةِ؟ أَيْنَ الْمُعَدُّ لِقَطْعِ دَابِرِ الظَّلَمَةِ؟</a:t>
            </a:r>
            <a:endParaRPr lang="en-US" sz="4400" dirty="0">
              <a:cs typeface="me_quran" pitchFamily="18" charset="-78"/>
            </a:endParaRPr>
          </a:p>
        </p:txBody>
      </p:sp>
      <p:sp>
        <p:nvSpPr>
          <p:cNvPr id="4" name="Content Placeholder 2"/>
          <p:cNvSpPr txBox="1">
            <a:spLocks/>
          </p:cNvSpPr>
          <p:nvPr/>
        </p:nvSpPr>
        <p:spPr>
          <a:xfrm>
            <a:off x="1100665" y="2895600"/>
            <a:ext cx="7281335" cy="2336799"/>
          </a:xfrm>
          <a:prstGeom prst="rect">
            <a:avLst/>
          </a:prstGeom>
        </p:spPr>
        <p:txBody>
          <a:bodyPr vert="horz" lIns="91440" tIns="45720" rIns="91440" bIns="45720" rtlCol="0" anchor="t">
            <a:normAutofit fontScale="9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Where is the one preserved by God who shall never be absent from the [ranks of the Prophet’s] progeny of [infallible] guides? Where is he who has been trained </a:t>
            </a:r>
            <a:r>
              <a:rPr lang="en-US" sz="3600" dirty="0" smtClean="0">
                <a:latin typeface="OI-Beyrut" pitchFamily="2" charset="0"/>
              </a:rPr>
              <a:t>	   to </a:t>
            </a:r>
            <a:r>
              <a:rPr lang="en-US" sz="3600" dirty="0">
                <a:latin typeface="OI-Beyrut" pitchFamily="2" charset="0"/>
              </a:rPr>
              <a:t>cut down every last oppressor?</a:t>
            </a:r>
          </a:p>
        </p:txBody>
      </p:sp>
    </p:spTree>
    <p:extLst>
      <p:ext uri="{BB962C8B-B14F-4D97-AF65-F5344CB8AC3E}">
        <p14:creationId xmlns:p14="http://schemas.microsoft.com/office/powerpoint/2010/main" xmlns="" val="583079977"/>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60000"/>
              </a:lnSpc>
              <a:buNone/>
            </a:pPr>
            <a:r>
              <a:rPr lang="ar-IQ" sz="4400" dirty="0">
                <a:cs typeface="me_quran" pitchFamily="18" charset="-78"/>
              </a:rPr>
              <a:t>أَيْنَ الْمُنْتَظَرُ لِإِقَامَةِ الْأَمْتِ وَالْعِوَجِ؟ أَيْنَ الْمُرْتَجَى لِإِزَالَةِ الْجَوْرِ وَالْعُدْوَانِ؟</a:t>
            </a:r>
            <a:endParaRPr lang="en-US" sz="4400" dirty="0">
              <a:cs typeface="me_quran" pitchFamily="18" charset="-78"/>
            </a:endParaRPr>
          </a:p>
        </p:txBody>
      </p:sp>
      <p:sp>
        <p:nvSpPr>
          <p:cNvPr id="4" name="Content Placeholder 2"/>
          <p:cNvSpPr txBox="1">
            <a:spLocks/>
          </p:cNvSpPr>
          <p:nvPr/>
        </p:nvSpPr>
        <p:spPr>
          <a:xfrm>
            <a:off x="1100665" y="2895600"/>
            <a:ext cx="7281335" cy="2336799"/>
          </a:xfrm>
          <a:prstGeom prst="rect">
            <a:avLst/>
          </a:prstGeom>
        </p:spPr>
        <p:txBody>
          <a:bodyPr vert="horz" lIns="91440" tIns="45720" rIns="91440" bIns="45720" rtlCol="0" anchor="t">
            <a:normAutofit fontScale="77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Where is the awaited one who shall straighten [even the last vestiges of] crookedness, [no matter how] small or imperceptible? Where is he upon whom we rest our hopes so that he will end injustice and oppression?</a:t>
            </a:r>
          </a:p>
        </p:txBody>
      </p:sp>
    </p:spTree>
    <p:extLst>
      <p:ext uri="{BB962C8B-B14F-4D97-AF65-F5344CB8AC3E}">
        <p14:creationId xmlns:p14="http://schemas.microsoft.com/office/powerpoint/2010/main" xmlns="" val="5830799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50000"/>
              </a:lnSpc>
              <a:buNone/>
            </a:pPr>
            <a:r>
              <a:rPr lang="ar-IQ" sz="4400" dirty="0">
                <a:cs typeface="me_quran" pitchFamily="18" charset="-78"/>
              </a:rPr>
              <a:t>وَزُخْرُفِهَا </a:t>
            </a:r>
            <a:r>
              <a:rPr lang="ar-IQ" sz="4400" dirty="0" smtClean="0">
                <a:cs typeface="me_quran" pitchFamily="18" charset="-78"/>
              </a:rPr>
              <a:t>وَزِبْرِجِهَا</a:t>
            </a:r>
            <a:endParaRPr lang="en-US" sz="4400" dirty="0">
              <a:cs typeface="me_quran" pitchFamily="18" charset="-78"/>
            </a:endParaRPr>
          </a:p>
        </p:txBody>
      </p:sp>
      <p:sp>
        <p:nvSpPr>
          <p:cNvPr id="4" name="Content Placeholder 2"/>
          <p:cNvSpPr txBox="1">
            <a:spLocks/>
          </p:cNvSpPr>
          <p:nvPr/>
        </p:nvSpPr>
        <p:spPr>
          <a:xfrm>
            <a:off x="1100665" y="2819400"/>
            <a:ext cx="7281335" cy="2412999"/>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with its gold and glitter</a:t>
            </a:r>
          </a:p>
        </p:txBody>
      </p:sp>
    </p:spTree>
    <p:extLst>
      <p:ext uri="{BB962C8B-B14F-4D97-AF65-F5344CB8AC3E}">
        <p14:creationId xmlns:p14="http://schemas.microsoft.com/office/powerpoint/2010/main" xmlns="" val="2419350874"/>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fontScale="92500"/>
          </a:bodyPr>
          <a:lstStyle/>
          <a:p>
            <a:pPr marL="0" indent="0" algn="ctr" rtl="1">
              <a:lnSpc>
                <a:spcPct val="160000"/>
              </a:lnSpc>
              <a:buNone/>
            </a:pPr>
            <a:r>
              <a:rPr lang="ar-IQ" sz="4400" dirty="0">
                <a:cs typeface="me_quran" pitchFamily="18" charset="-78"/>
              </a:rPr>
              <a:t>أَيْنَ الْمُدَّخَرُ لِتَجْدِيدِ الْفَرَائِضِ وَالسُّنَنِ؟ أَيْنَ الْمُتَخَيَّرُ لِإِعَادَةِ الْمِلَّةِ وَالـشَّرِيعَةِ؟ </a:t>
            </a:r>
            <a:endParaRPr lang="en-US" sz="4400" dirty="0">
              <a:cs typeface="me_quran" pitchFamily="18" charset="-78"/>
            </a:endParaRPr>
          </a:p>
        </p:txBody>
      </p:sp>
      <p:sp>
        <p:nvSpPr>
          <p:cNvPr id="4" name="Content Placeholder 2"/>
          <p:cNvSpPr txBox="1">
            <a:spLocks/>
          </p:cNvSpPr>
          <p:nvPr/>
        </p:nvSpPr>
        <p:spPr>
          <a:xfrm>
            <a:off x="1100665" y="2895600"/>
            <a:ext cx="7281335" cy="2336799"/>
          </a:xfrm>
          <a:prstGeom prst="rect">
            <a:avLst/>
          </a:prstGeom>
        </p:spPr>
        <p:txBody>
          <a:bodyPr vert="horz" lIns="91440" tIns="45720" rIns="91440" bIns="45720" rtlCol="0" anchor="t">
            <a:normAutofit fontScale="77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Where is he who has been preserved [by God] to renew the directives and recommendations found in the </a:t>
            </a:r>
            <a:r>
              <a:rPr lang="en-US" sz="3600" dirty="0" err="1">
                <a:latin typeface="OI-Beyrut" pitchFamily="2" charset="0"/>
              </a:rPr>
              <a:t>QurÞÁn</a:t>
            </a:r>
            <a:r>
              <a:rPr lang="en-US" sz="3600" dirty="0">
                <a:latin typeface="OI-Beyrut" pitchFamily="2" charset="0"/>
              </a:rPr>
              <a:t> and the Prophet’s example? Where is he who has been chosen to bring back the [Islamic] way of life</a:t>
            </a:r>
            <a:r>
              <a:rPr lang="en-US" sz="3600" dirty="0" smtClean="0">
                <a:latin typeface="OI-Beyrut" pitchFamily="2" charset="0"/>
              </a:rPr>
              <a:t>?</a:t>
            </a:r>
            <a:endParaRPr lang="en-US" sz="3600" dirty="0">
              <a:latin typeface="OI-Beyrut" pitchFamily="2" charset="0"/>
            </a:endParaRPr>
          </a:p>
        </p:txBody>
      </p:sp>
    </p:spTree>
    <p:extLst>
      <p:ext uri="{BB962C8B-B14F-4D97-AF65-F5344CB8AC3E}">
        <p14:creationId xmlns:p14="http://schemas.microsoft.com/office/powerpoint/2010/main" xmlns="" val="583079977"/>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fontScale="92500"/>
          </a:bodyPr>
          <a:lstStyle/>
          <a:p>
            <a:pPr marL="0" indent="0" algn="ctr" rtl="1">
              <a:lnSpc>
                <a:spcPct val="160000"/>
              </a:lnSpc>
              <a:buNone/>
            </a:pPr>
            <a:r>
              <a:rPr lang="ar-IQ" sz="4400" dirty="0">
                <a:cs typeface="me_quran" pitchFamily="18" charset="-78"/>
              </a:rPr>
              <a:t> أَيْنَ الْمُؤَمَّلُ لِإِحْيَاءِ الْكِتَابِ وَحُدُودِهِ؟أَيْنَ مُحْيِي مَعَالِمِ الدِّينِ وَأَهْلِهِ؟ </a:t>
            </a:r>
            <a:endParaRPr lang="en-US" sz="4400" dirty="0">
              <a:cs typeface="me_quran" pitchFamily="18" charset="-78"/>
            </a:endParaRPr>
          </a:p>
        </p:txBody>
      </p:sp>
      <p:sp>
        <p:nvSpPr>
          <p:cNvPr id="4" name="Content Placeholder 2"/>
          <p:cNvSpPr txBox="1">
            <a:spLocks/>
          </p:cNvSpPr>
          <p:nvPr/>
        </p:nvSpPr>
        <p:spPr>
          <a:xfrm>
            <a:off x="1100665" y="2895600"/>
            <a:ext cx="7281335" cy="2336799"/>
          </a:xfrm>
          <a:prstGeom prst="rect">
            <a:avLst/>
          </a:prstGeom>
        </p:spPr>
        <p:txBody>
          <a:bodyPr vert="horz" lIns="91440" tIns="45720" rIns="91440" bIns="45720" rtlCol="0" anchor="t">
            <a:normAutofit fontScale="850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Where is he upon whom we rest our hopes so that he will revive the Book [of God] and the injunctions set forth therein? Where is </a:t>
            </a:r>
            <a:r>
              <a:rPr lang="en-US" sz="3600" dirty="0" smtClean="0">
                <a:latin typeface="OI-Beyrut" pitchFamily="2" charset="0"/>
              </a:rPr>
              <a:t>	he </a:t>
            </a:r>
            <a:r>
              <a:rPr lang="en-US" sz="3600" dirty="0">
                <a:latin typeface="OI-Beyrut" pitchFamily="2" charset="0"/>
              </a:rPr>
              <a:t>who will revive Islamic symbols </a:t>
            </a:r>
            <a:r>
              <a:rPr lang="en-US" sz="3600" dirty="0" smtClean="0">
                <a:latin typeface="OI-Beyrut" pitchFamily="2" charset="0"/>
              </a:rPr>
              <a:t>	   and </a:t>
            </a:r>
            <a:r>
              <a:rPr lang="en-US" sz="3600" dirty="0">
                <a:latin typeface="OI-Beyrut" pitchFamily="2" charset="0"/>
              </a:rPr>
              <a:t>[through them revive] Muslims? </a:t>
            </a:r>
          </a:p>
        </p:txBody>
      </p:sp>
    </p:spTree>
    <p:extLst>
      <p:ext uri="{BB962C8B-B14F-4D97-AF65-F5344CB8AC3E}">
        <p14:creationId xmlns:p14="http://schemas.microsoft.com/office/powerpoint/2010/main" xmlns="" val="583079977"/>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60000"/>
              </a:lnSpc>
              <a:buNone/>
            </a:pPr>
            <a:r>
              <a:rPr lang="ar-IQ" sz="4400" dirty="0">
                <a:cs typeface="me_quran" pitchFamily="18" charset="-78"/>
              </a:rPr>
              <a:t>أَيْنَ قَاصِمُ شَوْكَةِ الْمُعْتَدِينَ؟ أَيْنَ هَادِمُ أَبْنِيَةِ الـشِّرْكِ وَالنِّفَاقِ؟</a:t>
            </a:r>
            <a:endParaRPr lang="en-US" sz="4400" dirty="0">
              <a:cs typeface="me_quran" pitchFamily="18" charset="-78"/>
            </a:endParaRPr>
          </a:p>
        </p:txBody>
      </p:sp>
      <p:sp>
        <p:nvSpPr>
          <p:cNvPr id="4" name="Content Placeholder 2"/>
          <p:cNvSpPr txBox="1">
            <a:spLocks/>
          </p:cNvSpPr>
          <p:nvPr/>
        </p:nvSpPr>
        <p:spPr>
          <a:xfrm>
            <a:off x="1100665" y="2895600"/>
            <a:ext cx="7281335" cy="2336799"/>
          </a:xfrm>
          <a:prstGeom prst="rect">
            <a:avLst/>
          </a:prstGeom>
        </p:spPr>
        <p:txBody>
          <a:bodyPr vert="horz" lIns="91440" tIns="45720" rIns="91440" bIns="45720" rtlCol="0" anchor="t">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dirty="0">
                <a:latin typeface="OI-Beyrut" pitchFamily="2" charset="0"/>
              </a:rPr>
              <a:t>Where is he who will crush the military might of the transgressors? Where is he who will demolish the edifices of polytheism and hypocrisy?</a:t>
            </a:r>
          </a:p>
        </p:txBody>
      </p:sp>
    </p:spTree>
    <p:extLst>
      <p:ext uri="{BB962C8B-B14F-4D97-AF65-F5344CB8AC3E}">
        <p14:creationId xmlns:p14="http://schemas.microsoft.com/office/powerpoint/2010/main" xmlns="" val="583079977"/>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60000"/>
              </a:lnSpc>
              <a:buNone/>
            </a:pPr>
            <a:r>
              <a:rPr lang="ar-IQ" sz="4400" dirty="0">
                <a:cs typeface="me_quran" pitchFamily="18" charset="-78"/>
              </a:rPr>
              <a:t>أَيْنَ طَامِسُ آثَارِ الزَّيْغِ وَالْأَهْوَاءِ؟ أَيْنَ قَاطِعُ حَبَائِلِ الْكِذْبِ وَالافْتِرَاءِ؟</a:t>
            </a:r>
            <a:endParaRPr lang="en-US" sz="4400" dirty="0">
              <a:cs typeface="me_quran" pitchFamily="18" charset="-78"/>
            </a:endParaRPr>
          </a:p>
        </p:txBody>
      </p:sp>
      <p:sp>
        <p:nvSpPr>
          <p:cNvPr id="4" name="Content Placeholder 2"/>
          <p:cNvSpPr txBox="1">
            <a:spLocks/>
          </p:cNvSpPr>
          <p:nvPr/>
        </p:nvSpPr>
        <p:spPr>
          <a:xfrm>
            <a:off x="1100665" y="2895600"/>
            <a:ext cx="7281335" cy="2336799"/>
          </a:xfrm>
          <a:prstGeom prst="rect">
            <a:avLst/>
          </a:prstGeom>
        </p:spPr>
        <p:txBody>
          <a:bodyPr vert="horz" lIns="91440" tIns="45720" rIns="91440" bIns="45720" rtlCol="0" anchor="t">
            <a:normAutofit fontScale="9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Where is he who will efface all traces of deviance [in belief] and hedonism [in action]? Where is he who will spring the traps of lies and fabrication [with the truth]?</a:t>
            </a:r>
          </a:p>
        </p:txBody>
      </p:sp>
    </p:spTree>
    <p:extLst>
      <p:ext uri="{BB962C8B-B14F-4D97-AF65-F5344CB8AC3E}">
        <p14:creationId xmlns:p14="http://schemas.microsoft.com/office/powerpoint/2010/main" xmlns="" val="583079977"/>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fontScale="92500"/>
          </a:bodyPr>
          <a:lstStyle/>
          <a:p>
            <a:pPr marL="0" indent="0" algn="ctr" rtl="1">
              <a:lnSpc>
                <a:spcPct val="150000"/>
              </a:lnSpc>
              <a:buNone/>
            </a:pPr>
            <a:r>
              <a:rPr lang="ar-IQ" sz="4400" dirty="0">
                <a:cs typeface="me_quran" pitchFamily="18" charset="-78"/>
              </a:rPr>
              <a:t>أَيْنَ مُبِيدُ الْعُتَاةِ وَالْمَرَدَةِ؟ أَيْنَ مُسْتَأْصِلُ أَهْلِ الْعِنَادِ وَالتَّضْلِيلِ وَالْإِلْحَادِ؟</a:t>
            </a:r>
            <a:endParaRPr lang="en-US" sz="4400" dirty="0">
              <a:cs typeface="me_quran" pitchFamily="18" charset="-78"/>
            </a:endParaRPr>
          </a:p>
        </p:txBody>
      </p:sp>
      <p:sp>
        <p:nvSpPr>
          <p:cNvPr id="4" name="Content Placeholder 2"/>
          <p:cNvSpPr txBox="1">
            <a:spLocks/>
          </p:cNvSpPr>
          <p:nvPr/>
        </p:nvSpPr>
        <p:spPr>
          <a:xfrm>
            <a:off x="1100665" y="2895600"/>
            <a:ext cx="7281335" cy="2336799"/>
          </a:xfrm>
          <a:prstGeom prst="rect">
            <a:avLst/>
          </a:prstGeom>
        </p:spPr>
        <p:txBody>
          <a:bodyPr vert="horz" lIns="91440" tIns="45720" rIns="91440" bIns="45720" rtlCol="0" anchor="t">
            <a:normAutofit fontScale="925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Where is the destroyer of the rebellious? Where is he who will uproot those who are recalcitrant, who misguide, and who 	</a:t>
            </a:r>
            <a:r>
              <a:rPr lang="en-US" sz="3600" dirty="0" smtClean="0">
                <a:latin typeface="OI-Beyrut" pitchFamily="2" charset="0"/>
              </a:rPr>
              <a:t>turn </a:t>
            </a:r>
            <a:r>
              <a:rPr lang="en-US" sz="3600" dirty="0">
                <a:latin typeface="OI-Beyrut" pitchFamily="2" charset="0"/>
              </a:rPr>
              <a:t>their backs on religion?</a:t>
            </a:r>
          </a:p>
        </p:txBody>
      </p:sp>
    </p:spTree>
    <p:extLst>
      <p:ext uri="{BB962C8B-B14F-4D97-AF65-F5344CB8AC3E}">
        <p14:creationId xmlns:p14="http://schemas.microsoft.com/office/powerpoint/2010/main" xmlns="" val="583079977"/>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60000"/>
              </a:lnSpc>
              <a:buNone/>
            </a:pPr>
            <a:r>
              <a:rPr lang="ar-IQ" sz="4400" dirty="0">
                <a:cs typeface="me_quran" pitchFamily="18" charset="-78"/>
              </a:rPr>
              <a:t>أَيْنَ مُعِزُّ الْأَوْلِيَاءِ وَمُذِلُّ الْأَعْدَاءِ؟ أَيْنَ جَامِعُ الْكَلِمَةِ عَلَى التَّقْوَى؟</a:t>
            </a:r>
            <a:endParaRPr lang="en-US" sz="4400" dirty="0">
              <a:cs typeface="me_quran" pitchFamily="18" charset="-78"/>
            </a:endParaRPr>
          </a:p>
        </p:txBody>
      </p:sp>
      <p:sp>
        <p:nvSpPr>
          <p:cNvPr id="4" name="Content Placeholder 2"/>
          <p:cNvSpPr txBox="1">
            <a:spLocks/>
          </p:cNvSpPr>
          <p:nvPr/>
        </p:nvSpPr>
        <p:spPr>
          <a:xfrm>
            <a:off x="1100665" y="2895600"/>
            <a:ext cx="7281335" cy="2336799"/>
          </a:xfrm>
          <a:prstGeom prst="rect">
            <a:avLst/>
          </a:prstGeom>
        </p:spPr>
        <p:txBody>
          <a:bodyPr vert="horz" lIns="91440" tIns="45720" rIns="91440" bIns="45720" rtlCol="0" anchor="t">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dirty="0">
                <a:latin typeface="OI-Beyrut" pitchFamily="2" charset="0"/>
              </a:rPr>
              <a:t>Where is he who will bring honor to God’s friends and disgrace God’s enemies? Where is he who shall unify all people upon the fear of God?</a:t>
            </a:r>
          </a:p>
        </p:txBody>
      </p:sp>
    </p:spTree>
    <p:extLst>
      <p:ext uri="{BB962C8B-B14F-4D97-AF65-F5344CB8AC3E}">
        <p14:creationId xmlns:p14="http://schemas.microsoft.com/office/powerpoint/2010/main" xmlns="" val="583079977"/>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a:bodyPr>
          <a:lstStyle/>
          <a:p>
            <a:pPr marL="0" indent="0" algn="ctr" rtl="1">
              <a:lnSpc>
                <a:spcPct val="160000"/>
              </a:lnSpc>
              <a:buNone/>
            </a:pPr>
            <a:r>
              <a:rPr lang="ar-IQ" sz="4400" dirty="0">
                <a:cs typeface="me_quran" pitchFamily="18" charset="-78"/>
              </a:rPr>
              <a:t>أَيْنَ بَابُ اللَّهِ الَّذِي مِنْهُ يُؤْتَى؟ أَيْنَ وَجْهُ اللَّهِ الَّذِي إِلَيْهِ يَتَوَجَّهُ الْأَوْلِيَاءُ؟</a:t>
            </a:r>
            <a:endParaRPr lang="en-US" sz="4400" dirty="0">
              <a:cs typeface="me_quran" pitchFamily="18" charset="-78"/>
            </a:endParaRPr>
          </a:p>
        </p:txBody>
      </p:sp>
      <p:sp>
        <p:nvSpPr>
          <p:cNvPr id="4" name="Content Placeholder 2"/>
          <p:cNvSpPr txBox="1">
            <a:spLocks/>
          </p:cNvSpPr>
          <p:nvPr/>
        </p:nvSpPr>
        <p:spPr>
          <a:xfrm>
            <a:off x="1100665" y="2895600"/>
            <a:ext cx="7281335" cy="2336799"/>
          </a:xfrm>
          <a:prstGeom prst="rect">
            <a:avLst/>
          </a:prstGeom>
        </p:spPr>
        <p:txBody>
          <a:bodyPr vert="horz" lIns="91440" tIns="45720" rIns="91440" bIns="45720" rtlCol="0" anchor="t">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dirty="0">
                <a:latin typeface="OI-Beyrut" pitchFamily="2" charset="0"/>
              </a:rPr>
              <a:t>Where is the gateway to God that is the only way one can approach him? Where is the focal point to which </a:t>
            </a:r>
            <a:r>
              <a:rPr lang="en-US" dirty="0" smtClean="0">
                <a:latin typeface="OI-Beyrut" pitchFamily="2" charset="0"/>
              </a:rPr>
              <a:t>God’s </a:t>
            </a:r>
            <a:r>
              <a:rPr lang="en-US" dirty="0">
                <a:latin typeface="OI-Beyrut" pitchFamily="2" charset="0"/>
              </a:rPr>
              <a:t>friends turn their attention?</a:t>
            </a:r>
          </a:p>
        </p:txBody>
      </p:sp>
    </p:spTree>
    <p:extLst>
      <p:ext uri="{BB962C8B-B14F-4D97-AF65-F5344CB8AC3E}">
        <p14:creationId xmlns:p14="http://schemas.microsoft.com/office/powerpoint/2010/main" xmlns="" val="583079977"/>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fontScale="85000" lnSpcReduction="10000"/>
          </a:bodyPr>
          <a:lstStyle/>
          <a:p>
            <a:pPr marL="0" indent="0" algn="ctr" rtl="1">
              <a:lnSpc>
                <a:spcPct val="160000"/>
              </a:lnSpc>
              <a:buNone/>
            </a:pPr>
            <a:r>
              <a:rPr lang="ar-IQ" sz="4400" dirty="0">
                <a:cs typeface="me_quran" pitchFamily="18" charset="-78"/>
              </a:rPr>
              <a:t>أَيْنَ السَّبَبُ الْمُتَّصِلُ بَيْنَ الْأَرْضِ وَالسَّمَاءِ؟ أَيْنَ صَاحِبُ يَوْمِ الْفَتْحِ وَنَاشِرُ رَايَةِ الْهُدَى؟</a:t>
            </a:r>
            <a:endParaRPr lang="en-US" sz="4400" dirty="0">
              <a:cs typeface="me_quran" pitchFamily="18" charset="-78"/>
            </a:endParaRPr>
          </a:p>
        </p:txBody>
      </p:sp>
      <p:sp>
        <p:nvSpPr>
          <p:cNvPr id="4" name="Content Placeholder 2"/>
          <p:cNvSpPr txBox="1">
            <a:spLocks/>
          </p:cNvSpPr>
          <p:nvPr/>
        </p:nvSpPr>
        <p:spPr>
          <a:xfrm>
            <a:off x="1100665" y="2895600"/>
            <a:ext cx="7281335" cy="2336799"/>
          </a:xfrm>
          <a:prstGeom prst="rect">
            <a:avLst/>
          </a:prstGeom>
        </p:spPr>
        <p:txBody>
          <a:bodyPr vert="horz" lIns="91440" tIns="45720" rIns="91440" bIns="45720" rtlCol="0" anchor="t">
            <a:normAutofit fontScale="9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Where is the lifeline linking the [denizens of] earth to [God] on high? Where is the master of the Day of Conquest and the one who shall raise the banner of guidance?</a:t>
            </a:r>
          </a:p>
        </p:txBody>
      </p:sp>
    </p:spTree>
    <p:extLst>
      <p:ext uri="{BB962C8B-B14F-4D97-AF65-F5344CB8AC3E}">
        <p14:creationId xmlns:p14="http://schemas.microsoft.com/office/powerpoint/2010/main" xmlns="" val="583079977"/>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fontScale="92500"/>
          </a:bodyPr>
          <a:lstStyle/>
          <a:p>
            <a:pPr marL="0" indent="0" algn="ctr" rtl="1">
              <a:lnSpc>
                <a:spcPct val="160000"/>
              </a:lnSpc>
              <a:buNone/>
            </a:pPr>
            <a:r>
              <a:rPr lang="ar-IQ" sz="4400" dirty="0">
                <a:cs typeface="me_quran" pitchFamily="18" charset="-78"/>
              </a:rPr>
              <a:t>أَيْنَ مُؤَلِّفُ شَمْلِ الصَّلاحِ وَالرِّضَا؟ أَيْنَ الطَّالِبُ بِذُحُولِ الْأَنْبِيَاءِ وَأَبْنَاءِ الْأَنْبِيَاءِ؟</a:t>
            </a:r>
            <a:endParaRPr lang="en-US" sz="4400" dirty="0">
              <a:cs typeface="me_quran" pitchFamily="18" charset="-78"/>
            </a:endParaRPr>
          </a:p>
        </p:txBody>
      </p:sp>
      <p:sp>
        <p:nvSpPr>
          <p:cNvPr id="4" name="Content Placeholder 2"/>
          <p:cNvSpPr txBox="1">
            <a:spLocks/>
          </p:cNvSpPr>
          <p:nvPr/>
        </p:nvSpPr>
        <p:spPr>
          <a:xfrm>
            <a:off x="1100665" y="2895600"/>
            <a:ext cx="7281335" cy="2336799"/>
          </a:xfrm>
          <a:prstGeom prst="rect">
            <a:avLst/>
          </a:prstGeom>
        </p:spPr>
        <p:txBody>
          <a:bodyPr vert="horz" lIns="91440" tIns="45720" rIns="91440" bIns="45720" rtlCol="0" anchor="t">
            <a:normAutofit fontScale="9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latin typeface="OI-Beyrut" pitchFamily="2" charset="0"/>
              </a:rPr>
              <a:t>Where is he who will combine people’s scattered interests into what is best for them and what pleases them? Where is he who shall avenge the prophets and the children of the prophets?</a:t>
            </a:r>
          </a:p>
        </p:txBody>
      </p:sp>
    </p:spTree>
    <p:extLst>
      <p:ext uri="{BB962C8B-B14F-4D97-AF65-F5344CB8AC3E}">
        <p14:creationId xmlns:p14="http://schemas.microsoft.com/office/powerpoint/2010/main" xmlns="" val="583079977"/>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665" y="406401"/>
            <a:ext cx="7281335" cy="2260599"/>
          </a:xfrm>
        </p:spPr>
        <p:txBody>
          <a:bodyPr anchor="b">
            <a:normAutofit fontScale="92500"/>
          </a:bodyPr>
          <a:lstStyle/>
          <a:p>
            <a:pPr marL="0" indent="0" algn="ctr" rtl="1">
              <a:lnSpc>
                <a:spcPct val="160000"/>
              </a:lnSpc>
              <a:buNone/>
            </a:pPr>
            <a:r>
              <a:rPr lang="ar-IQ" sz="4400" dirty="0">
                <a:cs typeface="me_quran" pitchFamily="18" charset="-78"/>
              </a:rPr>
              <a:t>أَيْنَ الطَّالِبُ بِدَمِ الْمَقْتُولِ بِكَرْبَلاءَ؟ أَيْنَ الْمَنْصُورُ عَلَى مَنِ اعْتَدَى عَلَيْهِ وَافْتَرَى؟</a:t>
            </a:r>
            <a:endParaRPr lang="en-US" sz="4400" dirty="0">
              <a:cs typeface="me_quran" pitchFamily="18" charset="-78"/>
            </a:endParaRPr>
          </a:p>
        </p:txBody>
      </p:sp>
      <p:sp>
        <p:nvSpPr>
          <p:cNvPr id="4" name="Content Placeholder 2"/>
          <p:cNvSpPr txBox="1">
            <a:spLocks/>
          </p:cNvSpPr>
          <p:nvPr/>
        </p:nvSpPr>
        <p:spPr>
          <a:xfrm>
            <a:off x="1100665" y="2895600"/>
            <a:ext cx="7281335" cy="2336799"/>
          </a:xfrm>
          <a:prstGeom prst="rect">
            <a:avLst/>
          </a:prstGeom>
        </p:spPr>
        <p:txBody>
          <a:bodyPr vert="horz" lIns="91440" tIns="45720" rIns="91440" bIns="45720" rtlCol="0" anchor="t">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dirty="0">
                <a:latin typeface="OI-Beyrut" pitchFamily="2" charset="0"/>
              </a:rPr>
              <a:t>Where is he who shall avenge the blood of the one killed at </a:t>
            </a:r>
            <a:r>
              <a:rPr lang="en-US" dirty="0" err="1">
                <a:latin typeface="OI-Beyrut" pitchFamily="2" charset="0"/>
              </a:rPr>
              <a:t>KarbalÁÞ</a:t>
            </a:r>
            <a:r>
              <a:rPr lang="en-US" dirty="0">
                <a:latin typeface="OI-Beyrut" pitchFamily="2" charset="0"/>
              </a:rPr>
              <a:t>? Where is he who shall be aided against all who </a:t>
            </a:r>
            <a:r>
              <a:rPr lang="en-US" dirty="0" smtClean="0">
                <a:latin typeface="OI-Beyrut" pitchFamily="2" charset="0"/>
              </a:rPr>
              <a:t>	transgress </a:t>
            </a:r>
            <a:r>
              <a:rPr lang="en-US" dirty="0">
                <a:latin typeface="OI-Beyrut" pitchFamily="2" charset="0"/>
              </a:rPr>
              <a:t>against him or lie about him?</a:t>
            </a:r>
          </a:p>
        </p:txBody>
      </p:sp>
    </p:spTree>
    <p:extLst>
      <p:ext uri="{BB962C8B-B14F-4D97-AF65-F5344CB8AC3E}">
        <p14:creationId xmlns:p14="http://schemas.microsoft.com/office/powerpoint/2010/main" xmlns="" val="5830799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1965</TotalTime>
  <Words>5533</Words>
  <Application>Microsoft Office PowerPoint</Application>
  <PresentationFormat>On-screen Show (4:3)</PresentationFormat>
  <Paragraphs>482</Paragraphs>
  <Slides>163</Slides>
  <Notes>158</Notes>
  <HiddenSlides>0</HiddenSlides>
  <MMClips>0</MMClips>
  <ScaleCrop>false</ScaleCrop>
  <HeadingPairs>
    <vt:vector size="4" baseType="variant">
      <vt:variant>
        <vt:lpstr>Theme</vt:lpstr>
      </vt:variant>
      <vt:variant>
        <vt:i4>1</vt:i4>
      </vt:variant>
      <vt:variant>
        <vt:lpstr>Slide Titles</vt:lpstr>
      </vt:variant>
      <vt:variant>
        <vt:i4>163</vt:i4>
      </vt:variant>
    </vt:vector>
  </HeadingPairs>
  <TitlesOfParts>
    <vt:vector size="164"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lpstr>Slide 64</vt:lpstr>
      <vt:lpstr>Slide 65</vt:lpstr>
      <vt:lpstr>Slide 66</vt:lpstr>
      <vt:lpstr>Slide 67</vt:lpstr>
      <vt:lpstr>Slide 68</vt:lpstr>
      <vt:lpstr>Slide 69</vt:lpstr>
      <vt:lpstr>Slide 70</vt:lpstr>
      <vt:lpstr>Slide 71</vt:lpstr>
      <vt:lpstr>Slide 72</vt:lpstr>
      <vt:lpstr>Slide 73</vt:lpstr>
      <vt:lpstr>Slide 74</vt:lpstr>
      <vt:lpstr>Slide 75</vt:lpstr>
      <vt:lpstr>Slide 76</vt:lpstr>
      <vt:lpstr>Slide 77</vt:lpstr>
      <vt:lpstr>Slide 78</vt:lpstr>
      <vt:lpstr>Slide 79</vt:lpstr>
      <vt:lpstr>Slide 80</vt:lpstr>
      <vt:lpstr>Slide 81</vt:lpstr>
      <vt:lpstr>Slide 82</vt:lpstr>
      <vt:lpstr>Slide 83</vt:lpstr>
      <vt:lpstr>Slide 84</vt:lpstr>
      <vt:lpstr>Slide 85</vt:lpstr>
      <vt:lpstr>Slide 86</vt:lpstr>
      <vt:lpstr>Slide 87</vt:lpstr>
      <vt:lpstr>Slide 88</vt:lpstr>
      <vt:lpstr>Slide 89</vt:lpstr>
      <vt:lpstr>Slide 90</vt:lpstr>
      <vt:lpstr>Slide 91</vt:lpstr>
      <vt:lpstr>Slide 92</vt:lpstr>
      <vt:lpstr>Slide 93</vt:lpstr>
      <vt:lpstr>Slide 94</vt:lpstr>
      <vt:lpstr>Slide 95</vt:lpstr>
      <vt:lpstr>Slide 96</vt:lpstr>
      <vt:lpstr>Slide 97</vt:lpstr>
      <vt:lpstr>Slide 98</vt:lpstr>
      <vt:lpstr>Slide 99</vt:lpstr>
      <vt:lpstr>Slide 100</vt:lpstr>
      <vt:lpstr>Slide 101</vt:lpstr>
      <vt:lpstr>Slide 102</vt:lpstr>
      <vt:lpstr>Slide 103</vt:lpstr>
      <vt:lpstr>Slide 104</vt:lpstr>
      <vt:lpstr>Slide 105</vt:lpstr>
      <vt:lpstr>Slide 106</vt:lpstr>
      <vt:lpstr>Slide 107</vt:lpstr>
      <vt:lpstr>Slide 108</vt:lpstr>
      <vt:lpstr>Slide 109</vt:lpstr>
      <vt:lpstr>Slide 110</vt:lpstr>
      <vt:lpstr>Slide 111</vt:lpstr>
      <vt:lpstr>Slide 112</vt:lpstr>
      <vt:lpstr>Slide 113</vt:lpstr>
      <vt:lpstr>Slide 114</vt:lpstr>
      <vt:lpstr>Slide 115</vt:lpstr>
      <vt:lpstr>Slide 116</vt:lpstr>
      <vt:lpstr>Slide 117</vt:lpstr>
      <vt:lpstr>Slide 118</vt:lpstr>
      <vt:lpstr>Slide 119</vt:lpstr>
      <vt:lpstr>Slide 120</vt:lpstr>
      <vt:lpstr>Slide 121</vt:lpstr>
      <vt:lpstr>Slide 122</vt:lpstr>
      <vt:lpstr>Slide 123</vt:lpstr>
      <vt:lpstr>Slide 124</vt:lpstr>
      <vt:lpstr>Slide 125</vt:lpstr>
      <vt:lpstr>Slide 126</vt:lpstr>
      <vt:lpstr>Slide 127</vt:lpstr>
      <vt:lpstr>Slide 128</vt:lpstr>
      <vt:lpstr>Slide 129</vt:lpstr>
      <vt:lpstr>Slide 130</vt:lpstr>
      <vt:lpstr>Slide 131</vt:lpstr>
      <vt:lpstr>Slide 132</vt:lpstr>
      <vt:lpstr>Slide 133</vt:lpstr>
      <vt:lpstr>Slide 134</vt:lpstr>
      <vt:lpstr>Slide 135</vt:lpstr>
      <vt:lpstr>Slide 136</vt:lpstr>
      <vt:lpstr>Slide 137</vt:lpstr>
      <vt:lpstr>Slide 138</vt:lpstr>
      <vt:lpstr>Slide 139</vt:lpstr>
      <vt:lpstr>Slide 140</vt:lpstr>
      <vt:lpstr>Slide 141</vt:lpstr>
      <vt:lpstr>Slide 142</vt:lpstr>
      <vt:lpstr>Slide 143</vt:lpstr>
      <vt:lpstr>Slide 144</vt:lpstr>
      <vt:lpstr>Slide 145</vt:lpstr>
      <vt:lpstr>Slide 146</vt:lpstr>
      <vt:lpstr>Slide 147</vt:lpstr>
      <vt:lpstr>Slide 148</vt:lpstr>
      <vt:lpstr>Slide 149</vt:lpstr>
      <vt:lpstr>Slide 150</vt:lpstr>
      <vt:lpstr>Slide 151</vt:lpstr>
      <vt:lpstr>Slide 152</vt:lpstr>
      <vt:lpstr>Slide 153</vt:lpstr>
      <vt:lpstr>Slide 154</vt:lpstr>
      <vt:lpstr>Slide 155</vt:lpstr>
      <vt:lpstr>Slide 156</vt:lpstr>
      <vt:lpstr>Slide 157</vt:lpstr>
      <vt:lpstr>Slide 158</vt:lpstr>
      <vt:lpstr>Slide 159</vt:lpstr>
      <vt:lpstr>Slide 160</vt:lpstr>
      <vt:lpstr>Slide 161</vt:lpstr>
      <vt:lpstr>Slide 162</vt:lpstr>
      <vt:lpstr>Slide 163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Hassan</dc:creator>
  <cp:lastModifiedBy>Rizwan Arastu</cp:lastModifiedBy>
  <cp:revision>29</cp:revision>
  <dcterms:created xsi:type="dcterms:W3CDTF">2011-08-29T17:56:32Z</dcterms:created>
  <dcterms:modified xsi:type="dcterms:W3CDTF">2011-08-31T04:33:00Z</dcterms:modified>
</cp:coreProperties>
</file>