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70" r:id="rId3"/>
    <p:sldId id="269" r:id="rId4"/>
    <p:sldId id="260" r:id="rId5"/>
    <p:sldId id="257" r:id="rId6"/>
    <p:sldId id="261" r:id="rId7"/>
    <p:sldId id="266" r:id="rId8"/>
    <p:sldId id="267" r:id="rId9"/>
    <p:sldId id="272" r:id="rId10"/>
    <p:sldId id="276" r:id="rId11"/>
    <p:sldId id="258" r:id="rId12"/>
    <p:sldId id="262" r:id="rId13"/>
    <p:sldId id="273" r:id="rId14"/>
    <p:sldId id="264" r:id="rId15"/>
    <p:sldId id="263" r:id="rId16"/>
    <p:sldId id="277" r:id="rId17"/>
    <p:sldId id="275" r:id="rId18"/>
    <p:sldId id="265" r:id="rId19"/>
    <p:sldId id="274"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محسن قنبری" initials="محسن" lastIdx="1"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80" d="100"/>
          <a:sy n="80" d="100"/>
        </p:scale>
        <p:origin x="-1086" y="15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15"/>
          <p:cNvGrpSpPr/>
          <p:nvPr/>
        </p:nvGrpSpPr>
        <p:grpSpPr>
          <a:xfrm>
            <a:off x="0" y="0"/>
            <a:ext cx="9144000" cy="6858000"/>
            <a:chOff x="0" y="0"/>
            <a:chExt cx="9144000" cy="6858000"/>
          </a:xfrm>
        </p:grpSpPr>
        <p:sp>
          <p:nvSpPr>
            <p:cNvPr id="8" name="Rectangle 7"/>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0" name="Freeform 9"/>
          <p:cNvSpPr/>
          <p:nvPr/>
        </p:nvSpPr>
        <p:spPr>
          <a:xfrm rot="10800000">
            <a:off x="891821" y="5617774"/>
            <a:ext cx="7382935"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p:cNvSpPr/>
          <p:nvPr/>
        </p:nvSpPr>
        <p:spPr>
          <a:xfrm>
            <a:off x="989952" y="1016990"/>
            <a:ext cx="7179733" cy="4831643"/>
          </a:xfrm>
          <a:prstGeom prst="rect">
            <a:avLst/>
          </a:prstGeom>
          <a:solidFill>
            <a:schemeClr val="bg1">
              <a:lumMod val="75000"/>
              <a:lumOff val="25000"/>
            </a:schemeClr>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p:cNvSpPr/>
          <p:nvPr/>
        </p:nvSpPr>
        <p:spPr>
          <a:xfrm>
            <a:off x="990600" y="1009650"/>
            <a:ext cx="7179733" cy="4831643"/>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3"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769521" y="702069"/>
            <a:ext cx="567831" cy="567830"/>
          </a:xfrm>
          <a:prstGeom prst="rect">
            <a:avLst/>
          </a:prstGeom>
          <a:noFill/>
        </p:spPr>
      </p:pic>
      <p:pic>
        <p:nvPicPr>
          <p:cNvPr id="14"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7855433" y="749720"/>
            <a:ext cx="566928" cy="566928"/>
          </a:xfrm>
          <a:prstGeom prst="rect">
            <a:avLst/>
          </a:prstGeom>
          <a:noFill/>
        </p:spPr>
      </p:pic>
      <p:sp>
        <p:nvSpPr>
          <p:cNvPr id="2" name="Title 1"/>
          <p:cNvSpPr>
            <a:spLocks noGrp="1"/>
          </p:cNvSpPr>
          <p:nvPr>
            <p:ph type="ctrTitle"/>
          </p:nvPr>
        </p:nvSpPr>
        <p:spPr>
          <a:xfrm>
            <a:off x="1727201" y="1794935"/>
            <a:ext cx="5723468" cy="1828090"/>
          </a:xfrm>
        </p:spPr>
        <p:txBody>
          <a:bodyPr anchor="b">
            <a:normAutofit/>
          </a:bodyPr>
          <a:lstStyle>
            <a:lvl1pPr>
              <a:defRPr sz="4800"/>
            </a:lvl1pPr>
          </a:lstStyle>
          <a:p>
            <a:r>
              <a:rPr lang="en-US" smtClean="0"/>
              <a:t>Click to edit Master title style</a:t>
            </a:r>
            <a:endParaRPr lang="en-US"/>
          </a:p>
        </p:txBody>
      </p:sp>
      <p:sp>
        <p:nvSpPr>
          <p:cNvPr id="3" name="Subtitle 2"/>
          <p:cNvSpPr>
            <a:spLocks noGrp="1"/>
          </p:cNvSpPr>
          <p:nvPr>
            <p:ph type="subTitle" idx="1"/>
          </p:nvPr>
        </p:nvSpPr>
        <p:spPr>
          <a:xfrm>
            <a:off x="1727200" y="3736622"/>
            <a:ext cx="5712179" cy="1524000"/>
          </a:xfr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6770676" y="5357592"/>
            <a:ext cx="1213821" cy="365125"/>
          </a:xfrm>
        </p:spPr>
        <p:txBody>
          <a:bodyPr/>
          <a:lstStyle/>
          <a:p>
            <a:fld id="{1D8BD707-D9CF-40AE-B4C6-C98DA3205C09}" type="datetimeFigureOut">
              <a:rPr lang="en-US" smtClean="0"/>
              <a:pPr/>
              <a:t>2/20/2018</a:t>
            </a:fld>
            <a:endParaRPr lang="en-US" dirty="0"/>
          </a:p>
        </p:txBody>
      </p:sp>
      <p:sp>
        <p:nvSpPr>
          <p:cNvPr id="5" name="Footer Placeholder 4"/>
          <p:cNvSpPr>
            <a:spLocks noGrp="1"/>
          </p:cNvSpPr>
          <p:nvPr>
            <p:ph type="ftr" sz="quarter" idx="11"/>
          </p:nvPr>
        </p:nvSpPr>
        <p:spPr>
          <a:xfrm>
            <a:off x="1174044" y="5357592"/>
            <a:ext cx="5034845" cy="365125"/>
          </a:xfrm>
        </p:spPr>
        <p:txBody>
          <a:bodyPr/>
          <a:lstStyle/>
          <a:p>
            <a:endParaRPr lang="en-US" dirty="0"/>
          </a:p>
        </p:txBody>
      </p:sp>
      <p:sp>
        <p:nvSpPr>
          <p:cNvPr id="6" name="Slide Number Placeholder 5"/>
          <p:cNvSpPr>
            <a:spLocks noGrp="1"/>
          </p:cNvSpPr>
          <p:nvPr>
            <p:ph type="sldNum" sz="quarter" idx="12"/>
          </p:nvPr>
        </p:nvSpPr>
        <p:spPr>
          <a:xfrm>
            <a:off x="6213930" y="5357592"/>
            <a:ext cx="554023" cy="365125"/>
          </a:xfrm>
        </p:spPr>
        <p:txBody>
          <a:bodyPr/>
          <a:lstStyle>
            <a:lvl1pPr algn="ctr">
              <a:defRPr/>
            </a:lvl1pPr>
          </a:lstStyle>
          <a:p>
            <a:fld id="{B6F15528-21DE-4FAA-801E-634DDDAF4B2B}"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1" y="925690"/>
            <a:ext cx="1430867" cy="4763911"/>
          </a:xfrm>
        </p:spPr>
        <p:txBody>
          <a:bodyPr vert="eaVert"/>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298221" y="1106312"/>
            <a:ext cx="5178779" cy="440266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44979" y="2239430"/>
            <a:ext cx="6254044" cy="1362075"/>
          </a:xfrm>
        </p:spPr>
        <p:txBody>
          <a:bodyPr anchor="b"/>
          <a:lstStyle>
            <a:lvl1pPr algn="ctr">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456267" y="3725334"/>
            <a:ext cx="6231467" cy="1309511"/>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2/20/2018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2/20/2018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
        <p:nvSpPr>
          <p:cNvPr id="9" name="Content Placeholder 8"/>
          <p:cNvSpPr>
            <a:spLocks noGrp="1"/>
          </p:cNvSpPr>
          <p:nvPr>
            <p:ph sz="quarter" idx="13"/>
          </p:nvPr>
        </p:nvSpPr>
        <p:spPr>
          <a:xfrm>
            <a:off x="1298448" y="2121407"/>
            <a:ext cx="3200400" cy="360273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63440" y="2119313"/>
            <a:ext cx="3200400" cy="36052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557869" y="2122312"/>
            <a:ext cx="2939521" cy="820208"/>
          </a:xfrm>
        </p:spPr>
        <p:txBody>
          <a:bodyPr anchor="b">
            <a:norm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910669" y="2122311"/>
            <a:ext cx="2944368" cy="822960"/>
          </a:xfrm>
        </p:spPr>
        <p:txBody>
          <a:bodyPr anchor="b">
            <a:norm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1D8BD707-D9CF-40AE-B4C6-C98DA3205C09}" type="datetimeFigureOut">
              <a:rPr lang="en-US" smtClean="0"/>
              <a:pPr/>
              <a:t>2/20/2018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dirty="0"/>
          </a:p>
        </p:txBody>
      </p:sp>
      <p:sp>
        <p:nvSpPr>
          <p:cNvPr id="11" name="Content Placeholder 10"/>
          <p:cNvSpPr>
            <a:spLocks noGrp="1"/>
          </p:cNvSpPr>
          <p:nvPr>
            <p:ph sz="quarter" idx="13"/>
          </p:nvPr>
        </p:nvSpPr>
        <p:spPr>
          <a:xfrm>
            <a:off x="1298448" y="2944368"/>
            <a:ext cx="3227832" cy="277977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12"/>
          <p:cNvSpPr>
            <a:spLocks noGrp="1"/>
          </p:cNvSpPr>
          <p:nvPr>
            <p:ph sz="quarter" idx="14"/>
          </p:nvPr>
        </p:nvSpPr>
        <p:spPr>
          <a:xfrm>
            <a:off x="4645151" y="2944813"/>
            <a:ext cx="3227832" cy="277977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2/20/2018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2/20/2018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8" name="Group 15"/>
          <p:cNvGrpSpPr/>
          <p:nvPr/>
        </p:nvGrpSpPr>
        <p:grpSpPr>
          <a:xfrm>
            <a:off x="0" y="0"/>
            <a:ext cx="9144000" cy="6858000"/>
            <a:chOff x="0" y="0"/>
            <a:chExt cx="9144000" cy="6858000"/>
          </a:xfrm>
        </p:grpSpPr>
        <p:sp>
          <p:nvSpPr>
            <p:cNvPr id="9" name="Rectangle 8"/>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1" name="Freeform 10"/>
          <p:cNvSpPr/>
          <p:nvPr/>
        </p:nvSpPr>
        <p:spPr>
          <a:xfrm rot="10800000">
            <a:off x="632177" y="6058038"/>
            <a:ext cx="772160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p:cNvSpPr/>
          <p:nvPr/>
        </p:nvSpPr>
        <p:spPr>
          <a:xfrm rot="60000">
            <a:off x="4468872" y="605163"/>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16"/>
          <p:cNvSpPr/>
          <p:nvPr/>
        </p:nvSpPr>
        <p:spPr>
          <a:xfrm rot="60000">
            <a:off x="4471416" y="603504"/>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rot="21540000">
            <a:off x="749204" y="576868"/>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p:cNvSpPr/>
          <p:nvPr/>
        </p:nvSpPr>
        <p:spPr>
          <a:xfrm rot="21540000">
            <a:off x="749808" y="576072"/>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8"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2371106" y="293953"/>
            <a:ext cx="567831" cy="567830"/>
          </a:xfrm>
          <a:prstGeom prst="rect">
            <a:avLst/>
          </a:prstGeom>
          <a:noFill/>
        </p:spPr>
      </p:pic>
      <p:pic>
        <p:nvPicPr>
          <p:cNvPr id="19"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6279647" y="333163"/>
            <a:ext cx="566928" cy="566928"/>
          </a:xfrm>
          <a:prstGeom prst="rect">
            <a:avLst/>
          </a:prstGeom>
          <a:noFill/>
        </p:spPr>
      </p:pic>
      <p:sp>
        <p:nvSpPr>
          <p:cNvPr id="2" name="Title 1"/>
          <p:cNvSpPr>
            <a:spLocks noGrp="1"/>
          </p:cNvSpPr>
          <p:nvPr>
            <p:ph type="title"/>
          </p:nvPr>
        </p:nvSpPr>
        <p:spPr>
          <a:xfrm rot="-60000">
            <a:off x="1108976" y="2020042"/>
            <a:ext cx="3064827" cy="1503037"/>
          </a:xfrm>
        </p:spPr>
        <p:txBody>
          <a:bodyPr anchor="b">
            <a:normAutofit/>
          </a:bodyPr>
          <a:lstStyle>
            <a:lvl1pPr algn="ctr">
              <a:defRPr sz="2400" b="0"/>
            </a:lvl1pPr>
          </a:lstStyle>
          <a:p>
            <a:r>
              <a:rPr lang="en-US" smtClean="0"/>
              <a:t>Click to edit Master title style</a:t>
            </a:r>
            <a:endParaRPr lang="en-US"/>
          </a:p>
        </p:txBody>
      </p:sp>
      <p:sp>
        <p:nvSpPr>
          <p:cNvPr id="3" name="Content Placeholder 2"/>
          <p:cNvSpPr>
            <a:spLocks noGrp="1"/>
          </p:cNvSpPr>
          <p:nvPr>
            <p:ph idx="1"/>
          </p:nvPr>
        </p:nvSpPr>
        <p:spPr>
          <a:xfrm rot="60000">
            <a:off x="4854291" y="1150993"/>
            <a:ext cx="3020792" cy="4625489"/>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rot="-60000">
            <a:off x="1148125" y="3623748"/>
            <a:ext cx="3048891" cy="2100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rot="60000">
            <a:off x="6341698" y="5885672"/>
            <a:ext cx="1213821" cy="365125"/>
          </a:xfrm>
        </p:spPr>
        <p:txBody>
          <a:bodyPr/>
          <a:lstStyle/>
          <a:p>
            <a:fld id="{1D8BD707-D9CF-40AE-B4C6-C98DA3205C09}" type="datetimeFigureOut">
              <a:rPr lang="en-US" smtClean="0"/>
              <a:pPr/>
              <a:t>2/20/2018</a:t>
            </a:fld>
            <a:endParaRPr lang="en-US" dirty="0"/>
          </a:p>
        </p:txBody>
      </p:sp>
      <p:sp>
        <p:nvSpPr>
          <p:cNvPr id="6" name="Footer Placeholder 5"/>
          <p:cNvSpPr>
            <a:spLocks noGrp="1"/>
          </p:cNvSpPr>
          <p:nvPr>
            <p:ph type="ftr" sz="quarter" idx="11"/>
          </p:nvPr>
        </p:nvSpPr>
        <p:spPr>
          <a:xfrm rot="-60000">
            <a:off x="914554" y="5829261"/>
            <a:ext cx="3522607" cy="365125"/>
          </a:xfrm>
        </p:spPr>
        <p:txBody>
          <a:bodyPr/>
          <a:lstStyle/>
          <a:p>
            <a:endParaRPr lang="en-US" dirty="0"/>
          </a:p>
        </p:txBody>
      </p:sp>
      <p:sp>
        <p:nvSpPr>
          <p:cNvPr id="7" name="Slide Number Placeholder 6"/>
          <p:cNvSpPr>
            <a:spLocks noGrp="1"/>
          </p:cNvSpPr>
          <p:nvPr>
            <p:ph type="sldNum" sz="quarter" idx="12"/>
          </p:nvPr>
        </p:nvSpPr>
        <p:spPr>
          <a:xfrm rot="60000">
            <a:off x="7557313" y="5896961"/>
            <a:ext cx="554023" cy="365125"/>
          </a:xfrm>
        </p:spPr>
        <p:txBody>
          <a:bodyPr/>
          <a:lstStyle/>
          <a:p>
            <a:fld id="{B6F15528-21DE-4FAA-801E-634DDDAF4B2B}"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8" name="Group 15"/>
          <p:cNvGrpSpPr/>
          <p:nvPr/>
        </p:nvGrpSpPr>
        <p:grpSpPr>
          <a:xfrm>
            <a:off x="0" y="0"/>
            <a:ext cx="9144000" cy="6858000"/>
            <a:chOff x="0" y="0"/>
            <a:chExt cx="9144000" cy="6858000"/>
          </a:xfrm>
        </p:grpSpPr>
        <p:sp>
          <p:nvSpPr>
            <p:cNvPr id="9" name="Rectangle 8"/>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1" name="Freeform 30"/>
          <p:cNvSpPr/>
          <p:nvPr/>
        </p:nvSpPr>
        <p:spPr>
          <a:xfrm rot="10800000">
            <a:off x="632177" y="6058038"/>
            <a:ext cx="772160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p:cNvSpPr/>
          <p:nvPr/>
        </p:nvSpPr>
        <p:spPr>
          <a:xfrm rot="21540000">
            <a:off x="749204" y="576868"/>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rot="21540000">
            <a:off x="745058" y="575769"/>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Rectangle 28"/>
          <p:cNvSpPr/>
          <p:nvPr/>
        </p:nvSpPr>
        <p:spPr>
          <a:xfrm rot="60000">
            <a:off x="4468872" y="605163"/>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Rectangle 29"/>
          <p:cNvSpPr/>
          <p:nvPr/>
        </p:nvSpPr>
        <p:spPr>
          <a:xfrm rot="60000">
            <a:off x="4464768" y="603920"/>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4"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2371106" y="293953"/>
            <a:ext cx="567831" cy="567830"/>
          </a:xfrm>
          <a:prstGeom prst="rect">
            <a:avLst/>
          </a:prstGeom>
          <a:noFill/>
        </p:spPr>
      </p:pic>
      <p:pic>
        <p:nvPicPr>
          <p:cNvPr id="15"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6279647" y="333163"/>
            <a:ext cx="566928" cy="566928"/>
          </a:xfrm>
          <a:prstGeom prst="rect">
            <a:avLst/>
          </a:prstGeom>
          <a:noFill/>
        </p:spPr>
      </p:pic>
      <p:sp>
        <p:nvSpPr>
          <p:cNvPr id="2" name="Title 1"/>
          <p:cNvSpPr>
            <a:spLocks noGrp="1"/>
          </p:cNvSpPr>
          <p:nvPr>
            <p:ph type="title"/>
          </p:nvPr>
        </p:nvSpPr>
        <p:spPr>
          <a:xfrm rot="-60000">
            <a:off x="1106424" y="2020824"/>
            <a:ext cx="3063240" cy="1499616"/>
          </a:xfrm>
        </p:spPr>
        <p:txBody>
          <a:bodyPr anchor="b">
            <a:normAutofit/>
          </a:bodyPr>
          <a:lstStyle>
            <a:lvl1pPr algn="ctr">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rot="60000">
            <a:off x="4898615" y="1207272"/>
            <a:ext cx="2913863" cy="4539412"/>
          </a:xfrm>
          <a:ln w="101600" cap="rnd">
            <a:solidFill>
              <a:srgbClr val="FFFFFF"/>
            </a:solidFill>
          </a:ln>
          <a:effectLst>
            <a:outerShdw blurRad="88900" dir="2700000" algn="tl" rotWithShape="0">
              <a:prstClr val="black">
                <a:alpha val="40000"/>
              </a:prstClr>
            </a:outerShdw>
          </a:effectLst>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rot="-60000">
            <a:off x="1152144" y="3621024"/>
            <a:ext cx="3044952" cy="210312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rot="60000">
            <a:off x="6345936" y="5888737"/>
            <a:ext cx="1213821" cy="365125"/>
          </a:xfrm>
        </p:spPr>
        <p:txBody>
          <a:bodyPr/>
          <a:lstStyle/>
          <a:p>
            <a:fld id="{1D8BD707-D9CF-40AE-B4C6-C98DA3205C09}" type="datetimeFigureOut">
              <a:rPr lang="en-US" smtClean="0"/>
              <a:pPr/>
              <a:t>2/20/2018</a:t>
            </a:fld>
            <a:endParaRPr lang="en-US" dirty="0"/>
          </a:p>
        </p:txBody>
      </p:sp>
      <p:sp>
        <p:nvSpPr>
          <p:cNvPr id="6" name="Footer Placeholder 5"/>
          <p:cNvSpPr>
            <a:spLocks noGrp="1"/>
          </p:cNvSpPr>
          <p:nvPr>
            <p:ph type="ftr" sz="quarter" idx="11"/>
          </p:nvPr>
        </p:nvSpPr>
        <p:spPr>
          <a:xfrm rot="-60000">
            <a:off x="914569" y="5831037"/>
            <a:ext cx="3319043" cy="365125"/>
          </a:xfrm>
        </p:spPr>
        <p:txBody>
          <a:bodyPr/>
          <a:lstStyle/>
          <a:p>
            <a:endParaRPr lang="en-US" dirty="0"/>
          </a:p>
        </p:txBody>
      </p:sp>
      <p:sp>
        <p:nvSpPr>
          <p:cNvPr id="7" name="Slide Number Placeholder 6"/>
          <p:cNvSpPr>
            <a:spLocks noGrp="1"/>
          </p:cNvSpPr>
          <p:nvPr>
            <p:ph type="sldNum" sz="quarter" idx="12"/>
          </p:nvPr>
        </p:nvSpPr>
        <p:spPr>
          <a:xfrm rot="60000">
            <a:off x="7562089" y="5900026"/>
            <a:ext cx="554023" cy="365125"/>
          </a:xfrm>
        </p:spPr>
        <p:txBody>
          <a:bodyPr/>
          <a:lstStyle/>
          <a:p>
            <a:fld id="{B6F15528-21DE-4FAA-801E-634DDDAF4B2B}"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black">
      <p:bgRef idx="1002">
        <a:schemeClr val="bg2"/>
      </p:bgRef>
    </p:bg>
    <p:spTree>
      <p:nvGrpSpPr>
        <p:cNvPr id="1" name=""/>
        <p:cNvGrpSpPr/>
        <p:nvPr/>
      </p:nvGrpSpPr>
      <p:grpSpPr>
        <a:xfrm>
          <a:off x="0" y="0"/>
          <a:ext cx="0" cy="0"/>
          <a:chOff x="0" y="0"/>
          <a:chExt cx="0" cy="0"/>
        </a:xfrm>
      </p:grpSpPr>
      <p:grpSp>
        <p:nvGrpSpPr>
          <p:cNvPr id="7" name="Group 15"/>
          <p:cNvGrpSpPr/>
          <p:nvPr/>
        </p:nvGrpSpPr>
        <p:grpSpPr>
          <a:xfrm>
            <a:off x="0" y="0"/>
            <a:ext cx="9144000" cy="6858000"/>
            <a:chOff x="0" y="0"/>
            <a:chExt cx="9144000" cy="6858000"/>
          </a:xfrm>
        </p:grpSpPr>
        <p:sp>
          <p:nvSpPr>
            <p:cNvPr id="8" name="Rectangle 7"/>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0" name="Freeform 9"/>
          <p:cNvSpPr/>
          <p:nvPr/>
        </p:nvSpPr>
        <p:spPr>
          <a:xfrm rot="10800000">
            <a:off x="628650" y="6069330"/>
            <a:ext cx="792099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p:cNvSpPr/>
          <p:nvPr/>
        </p:nvSpPr>
        <p:spPr>
          <a:xfrm>
            <a:off x="731520" y="575310"/>
            <a:ext cx="7696200" cy="5715000"/>
          </a:xfrm>
          <a:prstGeom prst="rect">
            <a:avLst/>
          </a:prstGeom>
          <a:solidFill>
            <a:schemeClr val="bg1">
              <a:lumMod val="75000"/>
              <a:lumOff val="25000"/>
            </a:schemeClr>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p:cNvSpPr/>
          <p:nvPr/>
        </p:nvSpPr>
        <p:spPr>
          <a:xfrm>
            <a:off x="731520" y="576072"/>
            <a:ext cx="7696200" cy="5715000"/>
          </a:xfrm>
          <a:prstGeom prst="rect">
            <a:avLst/>
          </a:prstGeom>
          <a:blipFill dpi="0" rotWithShape="1">
            <a:blip r:embed="rId13"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3" name="Picture 2" descr="C:\Users\Administrator\Desktop\Pushpin Dev\Assets\pushpinLeft.png"/>
          <p:cNvPicPr>
            <a:picLocks noChangeAspect="1" noChangeArrowheads="1"/>
          </p:cNvPicPr>
          <p:nvPr/>
        </p:nvPicPr>
        <p:blipFill>
          <a:blip r:embed="rId14" cstate="print"/>
          <a:srcRect/>
          <a:stretch>
            <a:fillRect/>
          </a:stretch>
        </p:blipFill>
        <p:spPr bwMode="auto">
          <a:xfrm rot="1435684">
            <a:off x="543741" y="273091"/>
            <a:ext cx="567831" cy="567830"/>
          </a:xfrm>
          <a:prstGeom prst="rect">
            <a:avLst/>
          </a:prstGeom>
          <a:noFill/>
        </p:spPr>
      </p:pic>
      <p:pic>
        <p:nvPicPr>
          <p:cNvPr id="14" name="Picture 2" descr="C:\Users\Administrator\Desktop\Pushpin Dev\Assets\pushpinLeft.png"/>
          <p:cNvPicPr>
            <a:picLocks noChangeAspect="1" noChangeArrowheads="1"/>
          </p:cNvPicPr>
          <p:nvPr/>
        </p:nvPicPr>
        <p:blipFill>
          <a:blip r:embed="rId14" cstate="print"/>
          <a:srcRect/>
          <a:stretch>
            <a:fillRect/>
          </a:stretch>
        </p:blipFill>
        <p:spPr bwMode="auto">
          <a:xfrm rot="4096196">
            <a:off x="8115079" y="298163"/>
            <a:ext cx="566928" cy="566928"/>
          </a:xfrm>
          <a:prstGeom prst="rect">
            <a:avLst/>
          </a:prstGeom>
          <a:noFill/>
        </p:spPr>
      </p:pic>
      <p:sp>
        <p:nvSpPr>
          <p:cNvPr id="2" name="Title Placeholder 1"/>
          <p:cNvSpPr>
            <a:spLocks noGrp="1"/>
          </p:cNvSpPr>
          <p:nvPr>
            <p:ph type="title"/>
          </p:nvPr>
        </p:nvSpPr>
        <p:spPr>
          <a:xfrm>
            <a:off x="1095023" y="817582"/>
            <a:ext cx="6965245" cy="1202485"/>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463040" y="2119257"/>
            <a:ext cx="6196405" cy="3603812"/>
          </a:xfrm>
          <a:prstGeom prst="rect">
            <a:avLst/>
          </a:prstGeom>
        </p:spPr>
        <p:txBody>
          <a:bodyPr vert="horz" lIns="91440" tIns="45720" rIns="91440" bIns="45720" rtlCol="0"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454588" y="5809152"/>
            <a:ext cx="1213821" cy="365125"/>
          </a:xfrm>
          <a:prstGeom prst="rect">
            <a:avLst/>
          </a:prstGeom>
        </p:spPr>
        <p:txBody>
          <a:bodyPr vert="horz" lIns="91440" tIns="45720" rIns="91440" bIns="45720" rtlCol="0" anchor="ctr"/>
          <a:lstStyle>
            <a:lvl1pPr algn="r">
              <a:defRPr sz="1200">
                <a:solidFill>
                  <a:schemeClr val="tx2"/>
                </a:solidFill>
                <a:latin typeface="Rage Italic" pitchFamily="66" charset="0"/>
              </a:defRPr>
            </a:lvl1pPr>
          </a:lstStyle>
          <a:p>
            <a:fld id="{1D8BD707-D9CF-40AE-B4C6-C98DA3205C09}" type="datetimeFigureOut">
              <a:rPr lang="en-US" smtClean="0"/>
              <a:pPr/>
              <a:t>2/20/2018</a:t>
            </a:fld>
            <a:endParaRPr lang="en-US" dirty="0"/>
          </a:p>
        </p:txBody>
      </p:sp>
      <p:sp>
        <p:nvSpPr>
          <p:cNvPr id="5" name="Footer Placeholder 4"/>
          <p:cNvSpPr>
            <a:spLocks noGrp="1"/>
          </p:cNvSpPr>
          <p:nvPr>
            <p:ph type="ftr" sz="quarter" idx="3"/>
          </p:nvPr>
        </p:nvSpPr>
        <p:spPr>
          <a:xfrm>
            <a:off x="914401" y="5809152"/>
            <a:ext cx="5540188" cy="365125"/>
          </a:xfrm>
          <a:prstGeom prst="rect">
            <a:avLst/>
          </a:prstGeom>
        </p:spPr>
        <p:txBody>
          <a:bodyPr vert="horz" lIns="91440" tIns="45720" rIns="91440" bIns="45720" rtlCol="0" anchor="ctr"/>
          <a:lstStyle>
            <a:lvl1pPr algn="l">
              <a:defRPr sz="1400">
                <a:solidFill>
                  <a:schemeClr val="tx2"/>
                </a:solidFill>
                <a:latin typeface="Rage Italic" pitchFamily="66" charset="0"/>
              </a:defRPr>
            </a:lvl1pPr>
          </a:lstStyle>
          <a:p>
            <a:endParaRPr lang="en-US" dirty="0"/>
          </a:p>
        </p:txBody>
      </p:sp>
      <p:sp>
        <p:nvSpPr>
          <p:cNvPr id="6" name="Slide Number Placeholder 5"/>
          <p:cNvSpPr>
            <a:spLocks noGrp="1"/>
          </p:cNvSpPr>
          <p:nvPr>
            <p:ph type="sldNum" sz="quarter" idx="4"/>
          </p:nvPr>
        </p:nvSpPr>
        <p:spPr>
          <a:xfrm>
            <a:off x="7670202" y="5809152"/>
            <a:ext cx="554023" cy="365125"/>
          </a:xfrm>
          <a:prstGeom prst="rect">
            <a:avLst/>
          </a:prstGeom>
        </p:spPr>
        <p:txBody>
          <a:bodyPr vert="horz" lIns="91440" tIns="45720" rIns="91440" bIns="45720" rtlCol="0" anchor="ctr"/>
          <a:lstStyle>
            <a:lvl1pPr algn="r">
              <a:defRPr sz="1400">
                <a:solidFill>
                  <a:schemeClr val="tx2"/>
                </a:solidFill>
                <a:latin typeface="Rage Italic" pitchFamily="66" charset="0"/>
              </a:defRPr>
            </a:lvl1pPr>
          </a:lstStyle>
          <a:p>
            <a:fld id="{B6F15528-21DE-4FAA-801E-634DDDAF4B2B}"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2"/>
        </a:buClr>
        <a:buSzPct val="85000"/>
        <a:buFont typeface="Brush Script MT" pitchFamily="66" charset="0"/>
        <a:buChar char="O"/>
        <a:defRPr sz="2400" kern="1200">
          <a:solidFill>
            <a:schemeClr val="tx1"/>
          </a:solidFill>
          <a:latin typeface="+mn-lt"/>
          <a:ea typeface="+mn-ea"/>
          <a:cs typeface="+mn-cs"/>
        </a:defRPr>
      </a:lvl1pPr>
      <a:lvl2pPr marL="640080" indent="-274320" algn="l" defTabSz="914400" rtl="0" eaLnBrk="1" latinLnBrk="0" hangingPunct="1">
        <a:spcBef>
          <a:spcPct val="20000"/>
        </a:spcBef>
        <a:buClr>
          <a:schemeClr val="accent2"/>
        </a:buClr>
        <a:buSzPct val="85000"/>
        <a:buFont typeface="Brush Script MT" pitchFamily="66" charset="0"/>
        <a:buChar char="O"/>
        <a:defRPr sz="2200" kern="1200">
          <a:solidFill>
            <a:schemeClr val="tx1"/>
          </a:solidFill>
          <a:latin typeface="+mn-lt"/>
          <a:ea typeface="+mn-ea"/>
          <a:cs typeface="+mn-cs"/>
        </a:defRPr>
      </a:lvl2pPr>
      <a:lvl3pPr marL="914400" indent="-228600" algn="l" defTabSz="914400" rtl="0" eaLnBrk="1" latinLnBrk="0" hangingPunct="1">
        <a:spcBef>
          <a:spcPct val="20000"/>
        </a:spcBef>
        <a:buClr>
          <a:schemeClr val="accent2"/>
        </a:buClr>
        <a:buSzPct val="85000"/>
        <a:buFont typeface="Brush Script MT" pitchFamily="66" charset="0"/>
        <a:buChar char="O"/>
        <a:defRPr sz="2000" kern="1200">
          <a:solidFill>
            <a:schemeClr val="tx1"/>
          </a:solidFill>
          <a:latin typeface="+mn-lt"/>
          <a:ea typeface="+mn-ea"/>
          <a:cs typeface="+mn-cs"/>
        </a:defRPr>
      </a:lvl3pPr>
      <a:lvl4pPr marL="1280160" indent="-228600" algn="l" defTabSz="914400" rtl="0" eaLnBrk="1" latinLnBrk="0" hangingPunct="1">
        <a:spcBef>
          <a:spcPct val="20000"/>
        </a:spcBef>
        <a:buClr>
          <a:schemeClr val="accent2"/>
        </a:buClr>
        <a:buSzPct val="85000"/>
        <a:buFont typeface="Brush Script MT" pitchFamily="66" charset="0"/>
        <a:buChar char="O"/>
        <a:defRPr sz="1800" kern="1200">
          <a:solidFill>
            <a:schemeClr val="tx1"/>
          </a:solidFill>
          <a:latin typeface="+mn-lt"/>
          <a:ea typeface="+mn-ea"/>
          <a:cs typeface="+mn-cs"/>
        </a:defRPr>
      </a:lvl4pPr>
      <a:lvl5pPr marL="164592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5pPr>
      <a:lvl6pPr marL="201168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6pPr>
      <a:lvl7pPr marL="237744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7pPr>
      <a:lvl8pPr marL="274320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8pPr>
      <a:lvl9pPr marL="310896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27201" y="977490"/>
            <a:ext cx="5723468" cy="1828090"/>
          </a:xfrm>
        </p:spPr>
        <p:txBody>
          <a:bodyPr>
            <a:noAutofit/>
          </a:bodyPr>
          <a:lstStyle/>
          <a:p>
            <a:r>
              <a:rPr lang="en-US" sz="2800" dirty="0" smtClean="0"/>
              <a:t>In the Name of Allah the Compassionate the merciful </a:t>
            </a:r>
            <a:endParaRPr lang="en-US" sz="2800" dirty="0"/>
          </a:p>
        </p:txBody>
      </p:sp>
      <p:sp>
        <p:nvSpPr>
          <p:cNvPr id="3" name="Subtitle 2"/>
          <p:cNvSpPr>
            <a:spLocks noGrp="1"/>
          </p:cNvSpPr>
          <p:nvPr>
            <p:ph type="subTitle" idx="1"/>
          </p:nvPr>
        </p:nvSpPr>
        <p:spPr/>
        <p:txBody>
          <a:bodyPr>
            <a:normAutofit/>
          </a:bodyPr>
          <a:lstStyle/>
          <a:p>
            <a:r>
              <a:rPr lang="en-US" sz="4000" b="1" dirty="0" err="1" smtClean="0"/>
              <a:t>Mahdism</a:t>
            </a:r>
            <a:r>
              <a:rPr lang="en-US" sz="4000" b="1" dirty="0" smtClean="0"/>
              <a:t> Doctrine</a:t>
            </a:r>
            <a:endParaRPr lang="en-US" sz="4000" b="1" dirty="0"/>
          </a:p>
        </p:txBody>
      </p:sp>
    </p:spTree>
    <p:extLst>
      <p:ext uri="{BB962C8B-B14F-4D97-AF65-F5344CB8AC3E}">
        <p14:creationId xmlns:p14="http://schemas.microsoft.com/office/powerpoint/2010/main" val="3210726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5023" y="817583"/>
            <a:ext cx="6965245" cy="858818"/>
          </a:xfrm>
        </p:spPr>
        <p:txBody>
          <a:bodyPr>
            <a:normAutofit fontScale="90000"/>
          </a:bodyPr>
          <a:lstStyle/>
          <a:p>
            <a:r>
              <a:rPr lang="en-GB" sz="2800" b="1" dirty="0" smtClean="0">
                <a:solidFill>
                  <a:srgbClr val="632523"/>
                </a:solidFill>
                <a:latin typeface="Tahoma" pitchFamily="34" charset="0"/>
                <a:cs typeface="Tahoma" pitchFamily="34" charset="0"/>
              </a:rPr>
              <a:t> </a:t>
            </a:r>
            <a:r>
              <a:rPr lang="en-GB" sz="2800" b="1" dirty="0">
                <a:solidFill>
                  <a:srgbClr val="632523"/>
                </a:solidFill>
                <a:latin typeface="Tahoma" pitchFamily="34" charset="0"/>
                <a:cs typeface="Tahoma" pitchFamily="34" charset="0"/>
              </a:rPr>
              <a:t>Effects of believing in a living saviour in our daily life.</a:t>
            </a:r>
            <a:endParaRPr lang="en-US" sz="2800" dirty="0"/>
          </a:p>
        </p:txBody>
      </p:sp>
      <p:sp>
        <p:nvSpPr>
          <p:cNvPr id="3" name="Content Placeholder 2"/>
          <p:cNvSpPr>
            <a:spLocks noGrp="1"/>
          </p:cNvSpPr>
          <p:nvPr>
            <p:ph idx="1"/>
          </p:nvPr>
        </p:nvSpPr>
        <p:spPr>
          <a:xfrm>
            <a:off x="1066800" y="1828800"/>
            <a:ext cx="7162800" cy="5029200"/>
          </a:xfrm>
        </p:spPr>
        <p:txBody>
          <a:bodyPr>
            <a:normAutofit fontScale="62500" lnSpcReduction="20000"/>
          </a:bodyPr>
          <a:lstStyle/>
          <a:p>
            <a:pPr marL="342900" indent="-342900" fontAlgn="auto">
              <a:spcBef>
                <a:spcPts val="0"/>
              </a:spcBef>
              <a:spcAft>
                <a:spcPts val="0"/>
              </a:spcAft>
              <a:buFontTx/>
              <a:buAutoNum type="arabicPeriod"/>
              <a:defRPr/>
            </a:pPr>
            <a:r>
              <a:rPr lang="en-GB" b="1" dirty="0" smtClean="0"/>
              <a:t>Inspiring </a:t>
            </a:r>
            <a:r>
              <a:rPr lang="en-GB" b="1" dirty="0"/>
              <a:t>Hope: </a:t>
            </a:r>
            <a:r>
              <a:rPr lang="en-GB" dirty="0"/>
              <a:t>The belief in a living Imam who might reappear at any time is similar to the presence of the leader of </a:t>
            </a:r>
            <a:r>
              <a:rPr lang="en-GB" dirty="0" smtClean="0"/>
              <a:t>a society, </a:t>
            </a:r>
            <a:r>
              <a:rPr lang="en-GB" dirty="0"/>
              <a:t>which is heart warming and animates the </a:t>
            </a:r>
            <a:r>
              <a:rPr lang="en-GB" dirty="0" smtClean="0"/>
              <a:t>individuals  with </a:t>
            </a:r>
            <a:r>
              <a:rPr lang="en-GB" dirty="0"/>
              <a:t>the hope of </a:t>
            </a:r>
            <a:r>
              <a:rPr lang="en-GB" dirty="0" smtClean="0"/>
              <a:t>success and victory.</a:t>
            </a:r>
            <a:endParaRPr lang="en-GB" dirty="0"/>
          </a:p>
          <a:p>
            <a:pPr marL="342900" indent="-342900" fontAlgn="auto">
              <a:spcBef>
                <a:spcPts val="0"/>
              </a:spcBef>
              <a:spcAft>
                <a:spcPts val="0"/>
              </a:spcAft>
              <a:buFontTx/>
              <a:buAutoNum type="arabicPeriod"/>
              <a:defRPr/>
            </a:pPr>
            <a:r>
              <a:rPr lang="en-GB" b="1" dirty="0"/>
              <a:t>Stimulating Spiritual Improvement and Self-building</a:t>
            </a:r>
            <a:r>
              <a:rPr lang="en-GB" dirty="0"/>
              <a:t>: An Imam monitoring the performance of his followers on a weekly </a:t>
            </a:r>
            <a:r>
              <a:rPr lang="en-GB" dirty="0" smtClean="0"/>
              <a:t>basis, </a:t>
            </a:r>
            <a:r>
              <a:rPr lang="en-GB" dirty="0"/>
              <a:t>can have a beneficial influence on the believers. For, the </a:t>
            </a:r>
            <a:r>
              <a:rPr lang="en-GB" dirty="0" smtClean="0"/>
              <a:t>Quranic </a:t>
            </a:r>
            <a:r>
              <a:rPr lang="en-GB" dirty="0"/>
              <a:t>verses (Such as: “And say, “Go on working: Allah will see your conduct, and His Apostle and the faithful </a:t>
            </a:r>
            <a:r>
              <a:rPr lang="en-GB" dirty="0" smtClean="0"/>
              <a:t>[Imams].”</a:t>
            </a:r>
            <a:endParaRPr lang="en-GB" dirty="0"/>
          </a:p>
          <a:p>
            <a:pPr marL="342900" indent="-342900" fontAlgn="auto">
              <a:spcBef>
                <a:spcPts val="0"/>
              </a:spcBef>
              <a:spcAft>
                <a:spcPts val="0"/>
              </a:spcAft>
              <a:buFontTx/>
              <a:buAutoNum type="arabicPeriod"/>
              <a:defRPr/>
            </a:pPr>
            <a:r>
              <a:rPr lang="en-GB" b="1" dirty="0"/>
              <a:t>Safeguarding the Divine Religion</a:t>
            </a:r>
            <a:r>
              <a:rPr lang="en-GB" dirty="0"/>
              <a:t>: Imam </a:t>
            </a:r>
            <a:r>
              <a:rPr lang="en-GB" dirty="0" smtClean="0"/>
              <a:t>Ali </a:t>
            </a:r>
            <a:r>
              <a:rPr lang="en-GB" dirty="0"/>
              <a:t>says: “Yes, the earth is never empty of one who stands up with Divine Proof. He might be apparent or hidden. But he must be present lest the Divine signs should perish and be forgotten.”</a:t>
            </a:r>
          </a:p>
          <a:p>
            <a:pPr marL="342900" indent="-342900" fontAlgn="auto">
              <a:spcBef>
                <a:spcPts val="0"/>
              </a:spcBef>
              <a:spcAft>
                <a:spcPts val="0"/>
              </a:spcAft>
              <a:buFontTx/>
              <a:buAutoNum type="arabicPeriod"/>
              <a:defRPr/>
            </a:pPr>
            <a:r>
              <a:rPr lang="en-GB" b="1" dirty="0"/>
              <a:t>Taking  </a:t>
            </a:r>
            <a:r>
              <a:rPr lang="en-GB" b="1" dirty="0" smtClean="0"/>
              <a:t>benefits of Imam Mahdi’s </a:t>
            </a:r>
            <a:r>
              <a:rPr lang="en-GB" b="1" dirty="0" smtClean="0"/>
              <a:t>occultation as </a:t>
            </a:r>
            <a:r>
              <a:rPr lang="en-GB" b="1" dirty="0"/>
              <a:t>the sun hidden behind clouds</a:t>
            </a:r>
            <a:r>
              <a:rPr lang="en-GB" b="1" dirty="0" smtClean="0"/>
              <a:t>. </a:t>
            </a:r>
            <a:endParaRPr lang="en-GB" b="1" dirty="0"/>
          </a:p>
          <a:p>
            <a:pPr marL="342900" indent="-342900" fontAlgn="auto">
              <a:spcBef>
                <a:spcPts val="0"/>
              </a:spcBef>
              <a:spcAft>
                <a:spcPts val="0"/>
              </a:spcAft>
              <a:buFontTx/>
              <a:buAutoNum type="arabicPeriod"/>
              <a:defRPr/>
            </a:pPr>
            <a:r>
              <a:rPr lang="en-GB" b="1" dirty="0"/>
              <a:t>Spiritual Influence</a:t>
            </a:r>
            <a:r>
              <a:rPr lang="en-GB" dirty="0"/>
              <a:t>: This guidance is not limited to showing the path, which is the duty of all Divine prophets and even believers. Rather, his is the duty to shepherd the servants of God toward the Destined Goal</a:t>
            </a:r>
            <a:r>
              <a:rPr lang="en-GB" dirty="0" smtClean="0"/>
              <a:t>.</a:t>
            </a:r>
            <a:endParaRPr lang="en-GB" dirty="0"/>
          </a:p>
          <a:p>
            <a:pPr marL="342900" indent="-342900" fontAlgn="auto">
              <a:spcBef>
                <a:spcPts val="0"/>
              </a:spcBef>
              <a:spcAft>
                <a:spcPts val="0"/>
              </a:spcAft>
              <a:buFontTx/>
              <a:buAutoNum type="arabicPeriod"/>
              <a:defRPr/>
            </a:pPr>
            <a:r>
              <a:rPr lang="en-GB" b="1" dirty="0"/>
              <a:t>Purpose of Creation</a:t>
            </a:r>
            <a:r>
              <a:rPr lang="en-GB" dirty="0"/>
              <a:t>: It is for this reason that God addresses him so: “If not for you, I would not have created the Spheres [i.e., the universe</a:t>
            </a:r>
            <a:r>
              <a:rPr lang="en-GB" dirty="0" smtClean="0"/>
              <a:t>],”or </a:t>
            </a:r>
            <a:r>
              <a:rPr lang="en-GB" dirty="0"/>
              <a:t>in another </a:t>
            </a:r>
            <a:r>
              <a:rPr lang="en-GB" dirty="0" smtClean="0"/>
              <a:t>instance, </a:t>
            </a:r>
            <a:r>
              <a:rPr lang="en-GB" dirty="0"/>
              <a:t>“If the earth is left without an Imam, it would collapse </a:t>
            </a:r>
          </a:p>
          <a:p>
            <a:pPr marL="342900" indent="-342900" fontAlgn="auto">
              <a:spcBef>
                <a:spcPts val="0"/>
              </a:spcBef>
              <a:spcAft>
                <a:spcPts val="0"/>
              </a:spcAft>
              <a:buFontTx/>
              <a:buAutoNum type="arabicPeriod"/>
              <a:defRPr/>
            </a:pPr>
            <a:r>
              <a:rPr lang="en-GB" b="1" dirty="0" smtClean="0"/>
              <a:t>Being  </a:t>
            </a:r>
            <a:r>
              <a:rPr lang="en-GB" b="1" dirty="0"/>
              <a:t>the Intermediary in </a:t>
            </a:r>
            <a:r>
              <a:rPr lang="en-GB" b="1" dirty="0" smtClean="0"/>
              <a:t>Devine Grace</a:t>
            </a:r>
            <a:r>
              <a:rPr lang="en-GB" dirty="0" smtClean="0"/>
              <a:t>: </a:t>
            </a:r>
            <a:r>
              <a:rPr lang="en-GB" dirty="0"/>
              <a:t>“It is due to them that Allah nourishes His servants; it is due to them that rain descends from the heaven, and it is due to them that the blessings of the earth surface [to benefit the creatures</a:t>
            </a:r>
            <a:r>
              <a:rPr lang="en-GB" dirty="0" smtClean="0"/>
              <a:t>]</a:t>
            </a:r>
            <a:endParaRPr lang="en-GB" dirty="0"/>
          </a:p>
        </p:txBody>
      </p:sp>
    </p:spTree>
    <p:extLst>
      <p:ext uri="{BB962C8B-B14F-4D97-AF65-F5344CB8AC3E}">
        <p14:creationId xmlns:p14="http://schemas.microsoft.com/office/powerpoint/2010/main" val="200250418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5023" y="817583"/>
            <a:ext cx="6965245" cy="858818"/>
          </a:xfrm>
        </p:spPr>
        <p:txBody>
          <a:bodyPr>
            <a:normAutofit fontScale="90000"/>
          </a:bodyPr>
          <a:lstStyle/>
          <a:p>
            <a:pPr lvl="0"/>
            <a:r>
              <a:rPr lang="en-US" dirty="0"/>
              <a:t>Two type of his occultation</a:t>
            </a:r>
            <a:br>
              <a:rPr lang="en-US" dirty="0"/>
            </a:br>
            <a:endParaRPr lang="en-US" dirty="0"/>
          </a:p>
        </p:txBody>
      </p:sp>
      <p:sp>
        <p:nvSpPr>
          <p:cNvPr id="3" name="Content Placeholder 2"/>
          <p:cNvSpPr>
            <a:spLocks noGrp="1"/>
          </p:cNvSpPr>
          <p:nvPr>
            <p:ph idx="1"/>
          </p:nvPr>
        </p:nvSpPr>
        <p:spPr>
          <a:xfrm>
            <a:off x="914400" y="1219200"/>
            <a:ext cx="7239000" cy="4675904"/>
          </a:xfrm>
        </p:spPr>
        <p:txBody>
          <a:bodyPr>
            <a:noAutofit/>
          </a:bodyPr>
          <a:lstStyle/>
          <a:p>
            <a:pPr marL="457200" indent="-457200" algn="just">
              <a:buFont typeface="+mj-lt"/>
              <a:buAutoNum type="arabicPeriod"/>
            </a:pPr>
            <a:r>
              <a:rPr lang="en-US" sz="2300" dirty="0" smtClean="0"/>
              <a:t>The minor </a:t>
            </a:r>
            <a:r>
              <a:rPr lang="en-US" sz="2300" dirty="0"/>
              <a:t>occultation </a:t>
            </a:r>
            <a:r>
              <a:rPr lang="en-US" sz="2300" dirty="0" smtClean="0"/>
              <a:t>(</a:t>
            </a:r>
            <a:r>
              <a:rPr lang="en-US" sz="2300" i="1" dirty="0" smtClean="0"/>
              <a:t>al-</a:t>
            </a:r>
            <a:r>
              <a:rPr lang="en-US" sz="2300" i="1" dirty="0" err="1" smtClean="0"/>
              <a:t>ghayba</a:t>
            </a:r>
            <a:r>
              <a:rPr lang="en-US" sz="2300" dirty="0" smtClean="0"/>
              <a:t> </a:t>
            </a:r>
            <a:r>
              <a:rPr lang="en-US" sz="2300" i="1" dirty="0" smtClean="0"/>
              <a:t>al-</a:t>
            </a:r>
            <a:r>
              <a:rPr lang="en-US" sz="2300" i="1" dirty="0" err="1" smtClean="0"/>
              <a:t>sughra</a:t>
            </a:r>
            <a:r>
              <a:rPr lang="en-US" sz="2300" dirty="0"/>
              <a:t>) which began in </a:t>
            </a:r>
            <a:r>
              <a:rPr lang="en-US" sz="2300" dirty="0" smtClean="0"/>
              <a:t>256/870 and </a:t>
            </a:r>
            <a:r>
              <a:rPr lang="en-US" sz="2300" dirty="0"/>
              <a:t>ended in </a:t>
            </a:r>
            <a:r>
              <a:rPr lang="en-US" sz="2300" dirty="0" smtClean="0"/>
              <a:t>325 </a:t>
            </a:r>
            <a:r>
              <a:rPr lang="en-US" sz="2300" dirty="0" smtClean="0"/>
              <a:t>AH</a:t>
            </a:r>
            <a:r>
              <a:rPr lang="en-US" sz="2300" dirty="0" smtClean="0"/>
              <a:t>., </a:t>
            </a:r>
            <a:r>
              <a:rPr lang="en-US" sz="2300" dirty="0"/>
              <a:t>lasting </a:t>
            </a:r>
            <a:r>
              <a:rPr lang="en-US" sz="2300" dirty="0" smtClean="0"/>
              <a:t>about </a:t>
            </a:r>
            <a:r>
              <a:rPr lang="en-US" sz="2300" dirty="0" smtClean="0">
                <a:solidFill>
                  <a:schemeClr val="accent4">
                    <a:lumMod val="60000"/>
                    <a:lumOff val="40000"/>
                  </a:schemeClr>
                </a:solidFill>
              </a:rPr>
              <a:t>69 years</a:t>
            </a:r>
            <a:r>
              <a:rPr lang="en-US" sz="2300" dirty="0" smtClean="0"/>
              <a:t> </a:t>
            </a:r>
            <a:r>
              <a:rPr lang="en-US" sz="2300" dirty="0"/>
              <a:t>in which he appeared only to his four </a:t>
            </a:r>
            <a:r>
              <a:rPr lang="en-US" sz="2300" dirty="0" smtClean="0"/>
              <a:t>deputies (</a:t>
            </a:r>
            <a:r>
              <a:rPr lang="en-US" sz="2300" i="1" dirty="0" err="1" smtClean="0"/>
              <a:t>na’ib</a:t>
            </a:r>
            <a:r>
              <a:rPr lang="en-US" sz="2300" dirty="0" smtClean="0"/>
              <a:t>): Othman </a:t>
            </a:r>
            <a:r>
              <a:rPr lang="en-US" sz="2300" dirty="0" smtClean="0"/>
              <a:t>bin </a:t>
            </a:r>
            <a:r>
              <a:rPr lang="en-US" sz="2300" dirty="0" err="1" smtClean="0"/>
              <a:t>Sa’id</a:t>
            </a:r>
            <a:r>
              <a:rPr lang="en-US" sz="2300" dirty="0" smtClean="0"/>
              <a:t> 20 years, Muhammad bin </a:t>
            </a:r>
            <a:r>
              <a:rPr lang="en-US" sz="2300" dirty="0" err="1" smtClean="0"/>
              <a:t>Sa’id</a:t>
            </a:r>
            <a:r>
              <a:rPr lang="en-US" sz="2300" dirty="0" smtClean="0"/>
              <a:t> 25 years, Husain bin </a:t>
            </a:r>
            <a:r>
              <a:rPr lang="en-US" sz="2300" dirty="0" err="1" smtClean="0"/>
              <a:t>Ruh</a:t>
            </a:r>
            <a:r>
              <a:rPr lang="en-US" sz="2300" dirty="0" smtClean="0"/>
              <a:t> 21 years and Ali bin Muhammad </a:t>
            </a:r>
            <a:r>
              <a:rPr lang="en-US" sz="2300" dirty="0" err="1" smtClean="0"/>
              <a:t>Samori</a:t>
            </a:r>
            <a:r>
              <a:rPr lang="en-US" sz="2300" dirty="0" smtClean="0"/>
              <a:t> 3 years. </a:t>
            </a:r>
          </a:p>
          <a:p>
            <a:pPr marL="457200" indent="-457200" algn="just">
              <a:buFont typeface="+mj-lt"/>
              <a:buAutoNum type="arabicPeriod"/>
            </a:pPr>
            <a:r>
              <a:rPr lang="en-US" sz="2300" dirty="0" smtClean="0"/>
              <a:t>The major </a:t>
            </a:r>
            <a:r>
              <a:rPr lang="en-US" sz="2300" dirty="0"/>
              <a:t>occultation which commenced in </a:t>
            </a:r>
            <a:r>
              <a:rPr lang="en-US" sz="2300" dirty="0" smtClean="0"/>
              <a:t>325 H. </a:t>
            </a:r>
            <a:r>
              <a:rPr lang="en-US" sz="2300" dirty="0"/>
              <a:t>and </a:t>
            </a:r>
            <a:r>
              <a:rPr lang="en-US" sz="2300" dirty="0">
                <a:solidFill>
                  <a:schemeClr val="accent4">
                    <a:lumMod val="60000"/>
                    <a:lumOff val="40000"/>
                  </a:schemeClr>
                </a:solidFill>
              </a:rPr>
              <a:t>will continue as long as God wills it</a:t>
            </a:r>
            <a:r>
              <a:rPr lang="en-US" sz="2300" dirty="0" smtClean="0"/>
              <a:t>. </a:t>
            </a:r>
            <a:r>
              <a:rPr lang="en-US" sz="2300" dirty="0"/>
              <a:t>Prophet Muhammad has said, "If there were to remain in the life of the world but one day, God would prolong that day until He sends in it a man from my community and my household. His name will be the same as my name. He will fill the earth with equity and justice as it was filled with oppression and tyranny."</a:t>
            </a:r>
          </a:p>
          <a:p>
            <a:pPr algn="just"/>
            <a:endParaRPr lang="en-US" sz="2300" dirty="0"/>
          </a:p>
        </p:txBody>
      </p:sp>
    </p:spTree>
    <p:extLst>
      <p:ext uri="{BB962C8B-B14F-4D97-AF65-F5344CB8AC3E}">
        <p14:creationId xmlns:p14="http://schemas.microsoft.com/office/powerpoint/2010/main" val="2407066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5023" y="817582"/>
            <a:ext cx="6965245" cy="706417"/>
          </a:xfrm>
        </p:spPr>
        <p:txBody>
          <a:bodyPr>
            <a:noAutofit/>
          </a:bodyPr>
          <a:lstStyle/>
          <a:p>
            <a:pPr lvl="0"/>
            <a:r>
              <a:rPr lang="en-US" sz="3200" dirty="0"/>
              <a:t>The philosophy behind occultation</a:t>
            </a:r>
            <a:br>
              <a:rPr lang="en-US" sz="3200" dirty="0"/>
            </a:br>
            <a:endParaRPr lang="en-US" sz="3200" dirty="0"/>
          </a:p>
        </p:txBody>
      </p:sp>
      <p:sp>
        <p:nvSpPr>
          <p:cNvPr id="3" name="Content Placeholder 2"/>
          <p:cNvSpPr>
            <a:spLocks noGrp="1"/>
          </p:cNvSpPr>
          <p:nvPr>
            <p:ph idx="1"/>
          </p:nvPr>
        </p:nvSpPr>
        <p:spPr>
          <a:xfrm>
            <a:off x="914400" y="1219200"/>
            <a:ext cx="7467600" cy="4724400"/>
          </a:xfrm>
        </p:spPr>
        <p:txBody>
          <a:bodyPr>
            <a:normAutofit fontScale="92500" lnSpcReduction="10000"/>
          </a:bodyPr>
          <a:lstStyle/>
          <a:p>
            <a:r>
              <a:rPr lang="en-US" dirty="0"/>
              <a:t>1. To Test </a:t>
            </a:r>
            <a:r>
              <a:rPr lang="en-US" dirty="0" smtClean="0"/>
              <a:t>the faithful:</a:t>
            </a:r>
          </a:p>
          <a:p>
            <a:pPr lvl="1"/>
            <a:r>
              <a:rPr lang="en-US" b="1" dirty="0"/>
              <a:t>First</a:t>
            </a:r>
            <a:r>
              <a:rPr lang="en-US" dirty="0"/>
              <a:t>: When the period of occultation becomes lengthy, many people will face doubts and uncertainties</a:t>
            </a:r>
            <a:r>
              <a:rPr lang="en-US" dirty="0" smtClean="0"/>
              <a:t>.</a:t>
            </a:r>
          </a:p>
          <a:p>
            <a:pPr lvl="1"/>
            <a:r>
              <a:rPr lang="en-US" b="1" dirty="0"/>
              <a:t>Second</a:t>
            </a:r>
            <a:r>
              <a:rPr lang="en-US" dirty="0"/>
              <a:t>: The troubles and pressures of the end of times will change the people to the extent that preserving faith and religion shall be a hard objective to achieve. </a:t>
            </a:r>
          </a:p>
          <a:p>
            <a:r>
              <a:rPr lang="en-US" dirty="0"/>
              <a:t>2. To Save the Imam's Life </a:t>
            </a:r>
          </a:p>
          <a:p>
            <a:pPr lvl="1"/>
            <a:r>
              <a:rPr lang="en-US" dirty="0" smtClean="0"/>
              <a:t>According to </a:t>
            </a:r>
            <a:r>
              <a:rPr lang="en-US" dirty="0"/>
              <a:t>some </a:t>
            </a:r>
            <a:r>
              <a:rPr lang="en-US" dirty="0" smtClean="0"/>
              <a:t>narrations, </a:t>
            </a:r>
            <a:r>
              <a:rPr lang="en-US" dirty="0"/>
              <a:t>God saved the Imam from the danger of being killed, by occultation, for had he appeared from the very beginning of his life, he would have been killed</a:t>
            </a:r>
          </a:p>
          <a:p>
            <a:r>
              <a:rPr lang="en-US" dirty="0"/>
              <a:t> 3. Being Free from Accepting the Leadership of the Illegitimate Ruler </a:t>
            </a:r>
          </a:p>
          <a:p>
            <a:pPr lvl="1"/>
            <a:r>
              <a:rPr lang="en-US" dirty="0"/>
              <a:t>According to some narrations, the twelfth Imam shall not recognize any oppressive government, even as a dissimulation. </a:t>
            </a:r>
          </a:p>
          <a:p>
            <a:endParaRPr lang="en-US" dirty="0"/>
          </a:p>
        </p:txBody>
      </p:sp>
    </p:spTree>
    <p:extLst>
      <p:ext uri="{BB962C8B-B14F-4D97-AF65-F5344CB8AC3E}">
        <p14:creationId xmlns:p14="http://schemas.microsoft.com/office/powerpoint/2010/main" val="404642118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5023" y="817583"/>
            <a:ext cx="6965245" cy="858818"/>
          </a:xfrm>
        </p:spPr>
        <p:txBody>
          <a:bodyPr>
            <a:normAutofit/>
          </a:bodyPr>
          <a:lstStyle/>
          <a:p>
            <a:r>
              <a:rPr lang="en-US" dirty="0" smtClean="0"/>
              <a:t> </a:t>
            </a:r>
            <a:r>
              <a:rPr lang="en-US" dirty="0"/>
              <a:t>His Presence</a:t>
            </a:r>
          </a:p>
        </p:txBody>
      </p:sp>
      <p:sp>
        <p:nvSpPr>
          <p:cNvPr id="3" name="Content Placeholder 2"/>
          <p:cNvSpPr>
            <a:spLocks noGrp="1"/>
          </p:cNvSpPr>
          <p:nvPr>
            <p:ph idx="1"/>
          </p:nvPr>
        </p:nvSpPr>
        <p:spPr>
          <a:xfrm>
            <a:off x="1066800" y="1752600"/>
            <a:ext cx="7162800" cy="4267200"/>
          </a:xfrm>
        </p:spPr>
        <p:txBody>
          <a:bodyPr>
            <a:normAutofit lnSpcReduction="10000"/>
          </a:bodyPr>
          <a:lstStyle/>
          <a:p>
            <a:pPr algn="just"/>
            <a:r>
              <a:rPr lang="en-US" dirty="0"/>
              <a:t>Imam </a:t>
            </a:r>
            <a:r>
              <a:rPr lang="en-US" dirty="0" err="1" smtClean="0"/>
              <a:t>Sadiq</a:t>
            </a:r>
            <a:r>
              <a:rPr lang="en-US" dirty="0"/>
              <a:t> </a:t>
            </a:r>
            <a:r>
              <a:rPr lang="en-US" dirty="0" smtClean="0"/>
              <a:t>says</a:t>
            </a:r>
            <a:r>
              <a:rPr lang="en-US" dirty="0"/>
              <a:t>:</a:t>
            </a:r>
            <a:r>
              <a:rPr lang="en-US" dirty="0" smtClean="0"/>
              <a:t> </a:t>
            </a:r>
            <a:r>
              <a:rPr lang="en-US" dirty="0"/>
              <a:t>“They see him but do not recognize him”.</a:t>
            </a:r>
            <a:r>
              <a:rPr lang="en-US" b="1" dirty="0"/>
              <a:t> </a:t>
            </a:r>
            <a:r>
              <a:rPr lang="en-US" dirty="0"/>
              <a:t>He is only hidden from our ordinary vision because of our sins ,but he is aware of our conditions</a:t>
            </a:r>
            <a:r>
              <a:rPr lang="en-US" b="1" dirty="0"/>
              <a:t>.</a:t>
            </a:r>
            <a:r>
              <a:rPr lang="en-US" b="1" i="1" dirty="0"/>
              <a:t> </a:t>
            </a:r>
            <a:endParaRPr lang="en-US" dirty="0"/>
          </a:p>
          <a:p>
            <a:pPr algn="just"/>
            <a:r>
              <a:rPr lang="en-US" dirty="0"/>
              <a:t>His example is like the sun behind the clouds, which though hidden  still provides  </a:t>
            </a:r>
            <a:r>
              <a:rPr lang="en-US" b="1" dirty="0">
                <a:solidFill>
                  <a:schemeClr val="tx2"/>
                </a:solidFill>
              </a:rPr>
              <a:t>warmth &amp; light</a:t>
            </a:r>
            <a:endParaRPr lang="en-US" dirty="0"/>
          </a:p>
          <a:p>
            <a:pPr algn="just"/>
            <a:r>
              <a:rPr lang="en-US" dirty="0"/>
              <a:t>Our </a:t>
            </a:r>
            <a:r>
              <a:rPr lang="en-US" dirty="0" smtClean="0"/>
              <a:t>deeds </a:t>
            </a:r>
            <a:r>
              <a:rPr lang="en-US" dirty="0"/>
              <a:t>are taken to him regularly &amp; he is sad or happy depending on what we do everyday</a:t>
            </a:r>
          </a:p>
          <a:p>
            <a:pPr algn="just"/>
            <a:r>
              <a:rPr lang="en-US" dirty="0"/>
              <a:t>He attends gatherings especially </a:t>
            </a:r>
            <a:r>
              <a:rPr lang="en-US" b="1" dirty="0">
                <a:solidFill>
                  <a:schemeClr val="tx2"/>
                </a:solidFill>
              </a:rPr>
              <a:t>Haj </a:t>
            </a:r>
            <a:endParaRPr lang="en-US" dirty="0"/>
          </a:p>
          <a:p>
            <a:pPr algn="just"/>
            <a:r>
              <a:rPr lang="en-US" dirty="0"/>
              <a:t> </a:t>
            </a:r>
            <a:r>
              <a:rPr lang="en-US" dirty="0" smtClean="0"/>
              <a:t>Many incidents </a:t>
            </a:r>
            <a:r>
              <a:rPr lang="en-US" dirty="0"/>
              <a:t>of meeting, sighting  &amp; help have been recorded</a:t>
            </a:r>
          </a:p>
          <a:p>
            <a:pPr marL="0" indent="0">
              <a:buNone/>
            </a:pPr>
            <a:endParaRPr lang="en-US" dirty="0"/>
          </a:p>
        </p:txBody>
      </p:sp>
    </p:spTree>
    <p:extLst>
      <p:ext uri="{BB962C8B-B14F-4D97-AF65-F5344CB8AC3E}">
        <p14:creationId xmlns:p14="http://schemas.microsoft.com/office/powerpoint/2010/main" val="122102798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5023" y="817583"/>
            <a:ext cx="6965245" cy="1087418"/>
          </a:xfrm>
        </p:spPr>
        <p:txBody>
          <a:bodyPr>
            <a:noAutofit/>
          </a:bodyPr>
          <a:lstStyle/>
          <a:p>
            <a:pPr lvl="0"/>
            <a:r>
              <a:rPr lang="en-US" sz="3600" dirty="0"/>
              <a:t>Our responsibility in the occultation age</a:t>
            </a:r>
            <a:br>
              <a:rPr lang="en-US" sz="3600" dirty="0"/>
            </a:br>
            <a:endParaRPr lang="en-US" sz="3600" dirty="0"/>
          </a:p>
        </p:txBody>
      </p:sp>
      <p:sp>
        <p:nvSpPr>
          <p:cNvPr id="3" name="Content Placeholder 2"/>
          <p:cNvSpPr>
            <a:spLocks noGrp="1"/>
          </p:cNvSpPr>
          <p:nvPr>
            <p:ph idx="1"/>
          </p:nvPr>
        </p:nvSpPr>
        <p:spPr>
          <a:xfrm>
            <a:off x="1143000" y="1600200"/>
            <a:ext cx="6934200" cy="4122869"/>
          </a:xfrm>
        </p:spPr>
        <p:txBody>
          <a:bodyPr>
            <a:normAutofit fontScale="70000" lnSpcReduction="20000"/>
          </a:bodyPr>
          <a:lstStyle/>
          <a:p>
            <a:pPr marL="0" indent="0">
              <a:buNone/>
            </a:pPr>
            <a:r>
              <a:rPr lang="en-US" b="1" dirty="0" smtClean="0"/>
              <a:t>Awaiting </a:t>
            </a:r>
            <a:r>
              <a:rPr lang="en-US" b="1" dirty="0"/>
              <a:t>D</a:t>
            </a:r>
            <a:r>
              <a:rPr lang="en-US" b="1" dirty="0" smtClean="0"/>
              <a:t>elivery </a:t>
            </a:r>
            <a:endParaRPr lang="en-US" b="1" dirty="0"/>
          </a:p>
          <a:p>
            <a:pPr marL="457200" indent="-457200">
              <a:buFont typeface="+mj-lt"/>
              <a:buAutoNum type="arabicPeriod"/>
            </a:pPr>
            <a:r>
              <a:rPr lang="en-US" b="1" dirty="0"/>
              <a:t>Recognition</a:t>
            </a:r>
            <a:r>
              <a:rPr lang="en-US" dirty="0"/>
              <a:t> of Imam </a:t>
            </a:r>
            <a:r>
              <a:rPr lang="en-US" dirty="0" smtClean="0"/>
              <a:t>Mahdi</a:t>
            </a:r>
            <a:r>
              <a:rPr lang="en-US" sz="3200" dirty="0" smtClean="0"/>
              <a:t>, </a:t>
            </a:r>
            <a:r>
              <a:rPr lang="en-US" dirty="0"/>
              <a:t>it means to be aware of those levels, perfection and authority that has been granted to </a:t>
            </a:r>
            <a:r>
              <a:rPr lang="en-US" dirty="0" smtClean="0"/>
              <a:t>the Imam by Allah</a:t>
            </a:r>
            <a:endParaRPr lang="en-US" dirty="0"/>
          </a:p>
          <a:p>
            <a:pPr marL="457200" indent="-457200">
              <a:buFont typeface="+mj-lt"/>
              <a:buAutoNum type="arabicPeriod"/>
            </a:pPr>
            <a:r>
              <a:rPr lang="en-US" b="1" dirty="0" smtClean="0">
                <a:cs typeface="Times New Roman" pitchFamily="18" charset="0"/>
              </a:rPr>
              <a:t>Conviction</a:t>
            </a:r>
            <a:r>
              <a:rPr lang="en-US" dirty="0" smtClean="0">
                <a:cs typeface="Times New Roman" pitchFamily="18" charset="0"/>
              </a:rPr>
              <a:t>: </a:t>
            </a:r>
            <a:r>
              <a:rPr lang="en-US" dirty="0">
                <a:cs typeface="Times New Roman" pitchFamily="18" charset="0"/>
              </a:rPr>
              <a:t>The </a:t>
            </a:r>
            <a:r>
              <a:rPr lang="en-US" dirty="0" smtClean="0">
                <a:cs typeface="Times New Roman" pitchFamily="18" charset="0"/>
              </a:rPr>
              <a:t>greater conviction will </a:t>
            </a:r>
            <a:r>
              <a:rPr lang="en-US" dirty="0">
                <a:cs typeface="Times New Roman" pitchFamily="18" charset="0"/>
              </a:rPr>
              <a:t>be the feeling of awaiting in his heart</a:t>
            </a:r>
            <a:r>
              <a:rPr lang="en-US" dirty="0" smtClean="0">
                <a:cs typeface="Times New Roman" pitchFamily="18" charset="0"/>
              </a:rPr>
              <a:t>.</a:t>
            </a:r>
          </a:p>
          <a:p>
            <a:pPr marL="457200" indent="-457200">
              <a:buFont typeface="+mj-lt"/>
              <a:buAutoNum type="arabicPeriod"/>
            </a:pPr>
            <a:r>
              <a:rPr lang="en-US" dirty="0" smtClean="0">
                <a:cs typeface="Times New Roman" pitchFamily="18" charset="0"/>
              </a:rPr>
              <a:t>To </a:t>
            </a:r>
            <a:r>
              <a:rPr lang="en-US" dirty="0">
                <a:cs typeface="Times New Roman" pitchFamily="18" charset="0"/>
              </a:rPr>
              <a:t>consider it </a:t>
            </a:r>
            <a:r>
              <a:rPr lang="en-US" b="1" dirty="0">
                <a:cs typeface="Times New Roman" pitchFamily="18" charset="0"/>
              </a:rPr>
              <a:t>near</a:t>
            </a:r>
            <a:r>
              <a:rPr lang="en-US" dirty="0">
                <a:cs typeface="Times New Roman" pitchFamily="18" charset="0"/>
              </a:rPr>
              <a:t>: The awaiting </a:t>
            </a:r>
            <a:r>
              <a:rPr lang="en-US" dirty="0" smtClean="0">
                <a:cs typeface="Times New Roman" pitchFamily="18" charset="0"/>
              </a:rPr>
              <a:t>one </a:t>
            </a:r>
            <a:r>
              <a:rPr lang="en-US" dirty="0">
                <a:cs typeface="Times New Roman" pitchFamily="18" charset="0"/>
              </a:rPr>
              <a:t>should always feel that the reappearance is near and imminent. </a:t>
            </a:r>
          </a:p>
          <a:p>
            <a:pPr marL="457200" indent="-457200">
              <a:buFont typeface="+mj-lt"/>
              <a:buAutoNum type="arabicPeriod"/>
            </a:pPr>
            <a:r>
              <a:rPr lang="en-US" dirty="0" smtClean="0">
                <a:cs typeface="Times New Roman" pitchFamily="18" charset="0"/>
              </a:rPr>
              <a:t>To </a:t>
            </a:r>
            <a:r>
              <a:rPr lang="en-US" b="1" dirty="0">
                <a:cs typeface="Times New Roman" pitchFamily="18" charset="0"/>
              </a:rPr>
              <a:t>love</a:t>
            </a:r>
            <a:r>
              <a:rPr lang="en-US" dirty="0">
                <a:cs typeface="Times New Roman" pitchFamily="18" charset="0"/>
              </a:rPr>
              <a:t> </a:t>
            </a:r>
            <a:r>
              <a:rPr lang="en-US" dirty="0" smtClean="0">
                <a:cs typeface="Times New Roman" pitchFamily="18" charset="0"/>
              </a:rPr>
              <a:t>him</a:t>
            </a:r>
            <a:r>
              <a:rPr lang="en-US" dirty="0" smtClean="0">
                <a:cs typeface="Times New Roman" pitchFamily="18" charset="0"/>
              </a:rPr>
              <a:t>: </a:t>
            </a:r>
            <a:r>
              <a:rPr lang="en-US" dirty="0">
                <a:cs typeface="Times New Roman" pitchFamily="18" charset="0"/>
              </a:rPr>
              <a:t>When we hear about the arrival of a very dear and beloved friend, then the feeling of awaiting becomes more intense and powerful</a:t>
            </a:r>
            <a:r>
              <a:rPr lang="en-US" dirty="0" smtClean="0">
                <a:cs typeface="Times New Roman" pitchFamily="18" charset="0"/>
              </a:rPr>
              <a:t>.</a:t>
            </a:r>
          </a:p>
          <a:p>
            <a:pPr marL="457200" indent="-457200">
              <a:buFont typeface="+mj-lt"/>
              <a:buAutoNum type="arabicPeriod"/>
            </a:pPr>
            <a:r>
              <a:rPr lang="en-US" b="1" dirty="0" smtClean="0">
                <a:cs typeface="Times New Roman" pitchFamily="18" charset="0"/>
              </a:rPr>
              <a:t>Preparedness</a:t>
            </a:r>
            <a:r>
              <a:rPr lang="en-US" dirty="0">
                <a:cs typeface="Times New Roman" pitchFamily="18" charset="0"/>
              </a:rPr>
              <a:t>: The more prepared we are for a particular event the more acute is our anticipation for </a:t>
            </a:r>
            <a:r>
              <a:rPr lang="en-US" dirty="0" smtClean="0">
                <a:cs typeface="Times New Roman" pitchFamily="18" charset="0"/>
              </a:rPr>
              <a:t>his</a:t>
            </a:r>
            <a:r>
              <a:rPr lang="en-US" dirty="0" smtClean="0">
                <a:cs typeface="Times New Roman" pitchFamily="18" charset="0"/>
              </a:rPr>
              <a:t> </a:t>
            </a:r>
            <a:r>
              <a:rPr lang="en-US" dirty="0">
                <a:cs typeface="Times New Roman" pitchFamily="18" charset="0"/>
              </a:rPr>
              <a:t>advent.</a:t>
            </a:r>
          </a:p>
          <a:p>
            <a:pPr marL="457200" indent="-457200">
              <a:buFont typeface="+mj-lt"/>
              <a:buAutoNum type="arabicPeriod"/>
            </a:pPr>
            <a:r>
              <a:rPr lang="en-US" b="1" dirty="0" smtClean="0"/>
              <a:t>Prayer</a:t>
            </a:r>
            <a:r>
              <a:rPr lang="en-US" dirty="0" smtClean="0"/>
              <a:t> </a:t>
            </a:r>
            <a:r>
              <a:rPr lang="en-US" dirty="0"/>
              <a:t>for early re-appearance and </a:t>
            </a:r>
            <a:r>
              <a:rPr lang="en-US" dirty="0" smtClean="0"/>
              <a:t>Imam’s </a:t>
            </a:r>
            <a:r>
              <a:rPr lang="en-US" dirty="0" smtClean="0"/>
              <a:t>safety.</a:t>
            </a:r>
          </a:p>
          <a:p>
            <a:pPr marL="514350" indent="-514350">
              <a:buFont typeface="+mj-lt"/>
              <a:buAutoNum type="arabicPeriod"/>
            </a:pPr>
            <a:r>
              <a:rPr lang="en-US" b="1" dirty="0" smtClean="0"/>
              <a:t>Improvement</a:t>
            </a:r>
            <a:r>
              <a:rPr lang="en-US" dirty="0" smtClean="0"/>
              <a:t> </a:t>
            </a:r>
            <a:r>
              <a:rPr lang="en-US" dirty="0"/>
              <a:t>in our thoughts &amp; </a:t>
            </a:r>
            <a:r>
              <a:rPr lang="en-US" dirty="0" smtClean="0"/>
              <a:t>deeds as well as our society</a:t>
            </a:r>
            <a:endParaRPr lang="en-US" dirty="0"/>
          </a:p>
          <a:p>
            <a:pPr marL="457200" indent="-457200" algn="just">
              <a:buFont typeface="+mj-lt"/>
              <a:buAutoNum type="arabicPeriod"/>
            </a:pPr>
            <a:r>
              <a:rPr lang="en-US" dirty="0" smtClean="0"/>
              <a:t>There </a:t>
            </a:r>
            <a:r>
              <a:rPr lang="en-US" dirty="0"/>
              <a:t>will appear a false Imam prior to our Imams </a:t>
            </a:r>
            <a:r>
              <a:rPr lang="en-US" dirty="0" smtClean="0"/>
              <a:t>reappearance </a:t>
            </a:r>
            <a:r>
              <a:rPr lang="en-US" dirty="0"/>
              <a:t>&amp; we need to </a:t>
            </a:r>
            <a:r>
              <a:rPr lang="en-US" dirty="0" smtClean="0"/>
              <a:t>become aware of the time.</a:t>
            </a:r>
            <a:endParaRPr lang="en-US" dirty="0"/>
          </a:p>
          <a:p>
            <a:pPr marL="457200" indent="-457200">
              <a:buFont typeface="+mj-lt"/>
              <a:buAutoNum type="arabicPeriod"/>
            </a:pPr>
            <a:endParaRPr lang="en-US" dirty="0"/>
          </a:p>
          <a:p>
            <a:pPr marL="457200" indent="-457200">
              <a:buFont typeface="+mj-lt"/>
              <a:buAutoNum type="arabicPeriod"/>
            </a:pPr>
            <a:endParaRPr lang="en-US" dirty="0"/>
          </a:p>
          <a:p>
            <a:pPr marL="457200" indent="-457200">
              <a:buFont typeface="+mj-lt"/>
              <a:buAutoNum type="arabicPeriod"/>
            </a:pPr>
            <a:endParaRPr lang="en-US" dirty="0"/>
          </a:p>
          <a:p>
            <a:pPr marL="457200" indent="-457200">
              <a:buFont typeface="+mj-lt"/>
              <a:buAutoNum type="arabicPeriod"/>
            </a:pPr>
            <a:endParaRPr lang="en-US" dirty="0"/>
          </a:p>
        </p:txBody>
      </p:sp>
    </p:spTree>
    <p:extLst>
      <p:ext uri="{BB962C8B-B14F-4D97-AF65-F5344CB8AC3E}">
        <p14:creationId xmlns:p14="http://schemas.microsoft.com/office/powerpoint/2010/main" val="16981556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5023" y="817583"/>
            <a:ext cx="6965245" cy="935018"/>
          </a:xfrm>
        </p:spPr>
        <p:txBody>
          <a:bodyPr>
            <a:normAutofit fontScale="90000"/>
          </a:bodyPr>
          <a:lstStyle/>
          <a:p>
            <a:pPr lvl="0"/>
            <a:r>
              <a:rPr lang="en-US" dirty="0"/>
              <a:t>The signs of his reappearance</a:t>
            </a:r>
            <a:br>
              <a:rPr lang="en-US" dirty="0"/>
            </a:br>
            <a:endParaRPr lang="en-US" dirty="0"/>
          </a:p>
        </p:txBody>
      </p:sp>
      <p:sp>
        <p:nvSpPr>
          <p:cNvPr id="3" name="Content Placeholder 2"/>
          <p:cNvSpPr>
            <a:spLocks noGrp="1"/>
          </p:cNvSpPr>
          <p:nvPr>
            <p:ph idx="1"/>
          </p:nvPr>
        </p:nvSpPr>
        <p:spPr>
          <a:xfrm>
            <a:off x="1066800" y="1371600"/>
            <a:ext cx="7010400" cy="4351469"/>
          </a:xfrm>
        </p:spPr>
        <p:txBody>
          <a:bodyPr>
            <a:normAutofit fontScale="92500" lnSpcReduction="10000"/>
          </a:bodyPr>
          <a:lstStyle/>
          <a:p>
            <a:pPr marL="0" indent="0">
              <a:buClr>
                <a:srgbClr val="0000FF"/>
              </a:buClr>
              <a:buNone/>
            </a:pPr>
            <a:r>
              <a:rPr lang="en-US" b="1" dirty="0">
                <a:solidFill>
                  <a:srgbClr val="7030A0"/>
                </a:solidFill>
                <a:latin typeface="Batang" pitchFamily="18" charset="-127"/>
              </a:rPr>
              <a:t>Imam </a:t>
            </a:r>
            <a:r>
              <a:rPr lang="en-US" b="1" dirty="0" err="1">
                <a:solidFill>
                  <a:srgbClr val="7030A0"/>
                </a:solidFill>
                <a:latin typeface="Batang" pitchFamily="18" charset="-127"/>
              </a:rPr>
              <a:t>Jafar</a:t>
            </a:r>
            <a:r>
              <a:rPr lang="en-US" b="1" dirty="0">
                <a:solidFill>
                  <a:srgbClr val="7030A0"/>
                </a:solidFill>
                <a:latin typeface="Batang" pitchFamily="18" charset="-127"/>
              </a:rPr>
              <a:t> </a:t>
            </a:r>
            <a:r>
              <a:rPr lang="en-US" b="1" dirty="0" err="1" smtClean="0">
                <a:solidFill>
                  <a:srgbClr val="7030A0"/>
                </a:solidFill>
                <a:latin typeface="Batang" pitchFamily="18" charset="-127"/>
              </a:rPr>
              <a:t>Sadiq</a:t>
            </a:r>
            <a:r>
              <a:rPr lang="en-US" b="1" dirty="0" smtClean="0">
                <a:solidFill>
                  <a:srgbClr val="7030A0"/>
                </a:solidFill>
                <a:latin typeface="Batang" pitchFamily="18" charset="-127"/>
              </a:rPr>
              <a:t> </a:t>
            </a:r>
            <a:r>
              <a:rPr lang="en-US" b="1" dirty="0">
                <a:solidFill>
                  <a:srgbClr val="7030A0"/>
                </a:solidFill>
                <a:latin typeface="Batang" pitchFamily="18" charset="-127"/>
              </a:rPr>
              <a:t>has said </a:t>
            </a:r>
            <a:r>
              <a:rPr lang="en-US" b="1" dirty="0" smtClean="0">
                <a:solidFill>
                  <a:srgbClr val="7030A0"/>
                </a:solidFill>
                <a:latin typeface="Batang" pitchFamily="18" charset="-127"/>
              </a:rPr>
              <a:t>there are Five </a:t>
            </a:r>
            <a:r>
              <a:rPr lang="en-US" b="1" dirty="0">
                <a:solidFill>
                  <a:srgbClr val="7030A0"/>
                </a:solidFill>
                <a:latin typeface="Batang" pitchFamily="18" charset="-127"/>
              </a:rPr>
              <a:t>signs before the </a:t>
            </a:r>
            <a:r>
              <a:rPr lang="en-US" b="1" dirty="0" smtClean="0">
                <a:solidFill>
                  <a:srgbClr val="7030A0"/>
                </a:solidFill>
                <a:latin typeface="Batang" pitchFamily="18" charset="-127"/>
              </a:rPr>
              <a:t>reappearance </a:t>
            </a:r>
            <a:r>
              <a:rPr lang="en-US" b="1" dirty="0">
                <a:solidFill>
                  <a:srgbClr val="7030A0"/>
                </a:solidFill>
                <a:latin typeface="Batang" pitchFamily="18" charset="-127"/>
              </a:rPr>
              <a:t>of </a:t>
            </a:r>
            <a:r>
              <a:rPr lang="en-US" b="1" dirty="0" smtClean="0">
                <a:solidFill>
                  <a:srgbClr val="7030A0"/>
                </a:solidFill>
                <a:latin typeface="Batang" pitchFamily="18" charset="-127"/>
              </a:rPr>
              <a:t>Imam Mahdi</a:t>
            </a:r>
            <a:r>
              <a:rPr lang="en-US" b="1" dirty="0" smtClean="0">
                <a:solidFill>
                  <a:srgbClr val="7030A0"/>
                </a:solidFill>
              </a:rPr>
              <a:t> </a:t>
            </a:r>
            <a:r>
              <a:rPr lang="en-US" b="1" dirty="0" smtClean="0">
                <a:solidFill>
                  <a:srgbClr val="7030A0"/>
                </a:solidFill>
              </a:rPr>
              <a:t>:</a:t>
            </a:r>
            <a:endParaRPr lang="en-US" b="1" dirty="0">
              <a:solidFill>
                <a:srgbClr val="7030A0"/>
              </a:solidFill>
            </a:endParaRPr>
          </a:p>
          <a:p>
            <a:pPr marL="0" indent="0">
              <a:buClr>
                <a:srgbClr val="0000FF"/>
              </a:buClr>
              <a:buNone/>
            </a:pPr>
            <a:endParaRPr lang="en-US" b="1" dirty="0" smtClean="0">
              <a:solidFill>
                <a:srgbClr val="7030A0"/>
              </a:solidFill>
              <a:latin typeface="AR CENA"/>
            </a:endParaRPr>
          </a:p>
          <a:p>
            <a:pPr>
              <a:buClr>
                <a:srgbClr val="0000FF"/>
              </a:buClr>
              <a:buFont typeface="Wingdings" pitchFamily="2" charset="2"/>
              <a:buChar char="è"/>
            </a:pPr>
            <a:r>
              <a:rPr lang="en-US" b="1" dirty="0" smtClean="0">
                <a:solidFill>
                  <a:srgbClr val="7030A0"/>
                </a:solidFill>
                <a:latin typeface="AR CENA"/>
              </a:rPr>
              <a:t>THE </a:t>
            </a:r>
            <a:r>
              <a:rPr lang="en-US" b="1" dirty="0">
                <a:solidFill>
                  <a:srgbClr val="7030A0"/>
                </a:solidFill>
                <a:latin typeface="AR CENA"/>
              </a:rPr>
              <a:t>APPEARANCE OF THE YAMANI !</a:t>
            </a:r>
          </a:p>
          <a:p>
            <a:pPr>
              <a:buClr>
                <a:srgbClr val="0000FF"/>
              </a:buClr>
              <a:buFont typeface="Wingdings" pitchFamily="2" charset="2"/>
              <a:buChar char="è"/>
            </a:pPr>
            <a:r>
              <a:rPr lang="en-US" b="1" dirty="0">
                <a:solidFill>
                  <a:srgbClr val="7030A0"/>
                </a:solidFill>
                <a:latin typeface="AR CENA"/>
              </a:rPr>
              <a:t>THE REVOLT OF THE SUFYANI!</a:t>
            </a:r>
          </a:p>
          <a:p>
            <a:pPr>
              <a:buClr>
                <a:srgbClr val="0000FF"/>
              </a:buClr>
              <a:buFont typeface="Wingdings" pitchFamily="2" charset="2"/>
              <a:buChar char="è"/>
            </a:pPr>
            <a:r>
              <a:rPr lang="en-US" b="1" dirty="0">
                <a:solidFill>
                  <a:srgbClr val="7030A0"/>
                </a:solidFill>
                <a:latin typeface="AR CENA"/>
              </a:rPr>
              <a:t>MURDER OF A PIOUS PERSON ( </a:t>
            </a:r>
            <a:r>
              <a:rPr lang="en-US" b="1" dirty="0" err="1">
                <a:solidFill>
                  <a:srgbClr val="7030A0"/>
                </a:solidFill>
                <a:latin typeface="AR CENA"/>
              </a:rPr>
              <a:t>Nafs</a:t>
            </a:r>
            <a:r>
              <a:rPr lang="en-US" b="1" dirty="0">
                <a:solidFill>
                  <a:srgbClr val="7030A0"/>
                </a:solidFill>
                <a:latin typeface="AR CENA"/>
              </a:rPr>
              <a:t>-e-</a:t>
            </a:r>
            <a:r>
              <a:rPr lang="en-US" b="1" dirty="0" err="1">
                <a:solidFill>
                  <a:srgbClr val="7030A0"/>
                </a:solidFill>
                <a:latin typeface="AR CENA"/>
              </a:rPr>
              <a:t>Zakiya</a:t>
            </a:r>
            <a:r>
              <a:rPr lang="en-US" b="1" dirty="0">
                <a:solidFill>
                  <a:srgbClr val="7030A0"/>
                </a:solidFill>
                <a:latin typeface="AR CENA"/>
              </a:rPr>
              <a:t>) FROM THE FAMILY OF THE HASHIMITE IN THE HOLY CITY OF  MAKKAH!</a:t>
            </a:r>
          </a:p>
          <a:p>
            <a:pPr>
              <a:buClr>
                <a:srgbClr val="0000FF"/>
              </a:buClr>
              <a:buFont typeface="Wingdings" pitchFamily="2" charset="2"/>
              <a:buChar char="è"/>
            </a:pPr>
            <a:r>
              <a:rPr lang="en-US" b="1" dirty="0">
                <a:solidFill>
                  <a:srgbClr val="7030A0"/>
                </a:solidFill>
                <a:latin typeface="AR CENA"/>
              </a:rPr>
              <a:t>A MYSTERIOUS VOICE OR CALL FROM THE SKY!</a:t>
            </a:r>
          </a:p>
          <a:p>
            <a:pPr>
              <a:buClr>
                <a:srgbClr val="0000FF"/>
              </a:buClr>
              <a:buFont typeface="Wingdings" pitchFamily="2" charset="2"/>
              <a:buChar char="è"/>
            </a:pPr>
            <a:r>
              <a:rPr lang="en-US" b="1" dirty="0">
                <a:solidFill>
                  <a:srgbClr val="7030A0"/>
                </a:solidFill>
                <a:latin typeface="AR CENA"/>
              </a:rPr>
              <a:t>THE FORMATION OF THE 313 MAIN COMPANIONS OF IMAM MAHDI </a:t>
            </a:r>
            <a:r>
              <a:rPr lang="en-US" b="1" dirty="0" smtClean="0">
                <a:solidFill>
                  <a:srgbClr val="7030A0"/>
                </a:solidFill>
                <a:latin typeface="AR CENA"/>
              </a:rPr>
              <a:t>.</a:t>
            </a:r>
            <a:endParaRPr lang="en-US" b="1" dirty="0">
              <a:solidFill>
                <a:srgbClr val="7030A0"/>
              </a:solidFill>
            </a:endParaRPr>
          </a:p>
          <a:p>
            <a:endParaRPr lang="en-US" dirty="0"/>
          </a:p>
        </p:txBody>
      </p:sp>
    </p:spTree>
    <p:extLst>
      <p:ext uri="{BB962C8B-B14F-4D97-AF65-F5344CB8AC3E}">
        <p14:creationId xmlns:p14="http://schemas.microsoft.com/office/powerpoint/2010/main" val="334174551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What is special with the Imam?</a:t>
            </a:r>
            <a:endParaRPr lang="en-US" sz="3600" dirty="0"/>
          </a:p>
        </p:txBody>
      </p:sp>
      <p:sp>
        <p:nvSpPr>
          <p:cNvPr id="3" name="Content Placeholder 2"/>
          <p:cNvSpPr>
            <a:spLocks noGrp="1"/>
          </p:cNvSpPr>
          <p:nvPr>
            <p:ph idx="1"/>
          </p:nvPr>
        </p:nvSpPr>
        <p:spPr>
          <a:xfrm>
            <a:off x="1066800" y="1752600"/>
            <a:ext cx="6934200" cy="3970469"/>
          </a:xfrm>
        </p:spPr>
        <p:txBody>
          <a:bodyPr>
            <a:normAutofit fontScale="92500" lnSpcReduction="20000"/>
          </a:bodyPr>
          <a:lstStyle/>
          <a:p>
            <a:r>
              <a:rPr lang="en-US" dirty="0" smtClean="0"/>
              <a:t>The </a:t>
            </a:r>
            <a:r>
              <a:rPr lang="en-US" dirty="0"/>
              <a:t>H</a:t>
            </a:r>
            <a:r>
              <a:rPr lang="en-US" dirty="0" smtClean="0"/>
              <a:t>eavenly Call on his name and being the Caliph of God close to the time reappearance </a:t>
            </a:r>
          </a:p>
          <a:p>
            <a:r>
              <a:rPr lang="en-US" dirty="0" smtClean="0"/>
              <a:t>Jesus will descent down from Heaven</a:t>
            </a:r>
          </a:p>
          <a:p>
            <a:r>
              <a:rPr lang="en-US" dirty="0" smtClean="0"/>
              <a:t>Uprooting insecurity and fear from among people and animals</a:t>
            </a:r>
          </a:p>
          <a:p>
            <a:r>
              <a:rPr lang="en-US" dirty="0" smtClean="0"/>
              <a:t>Discovering all treasures of the earth</a:t>
            </a:r>
          </a:p>
          <a:p>
            <a:r>
              <a:rPr lang="en-US" dirty="0" smtClean="0"/>
              <a:t>Perfection of the minds and intelligence of people </a:t>
            </a:r>
          </a:p>
          <a:p>
            <a:r>
              <a:rPr lang="en-US" dirty="0" smtClean="0"/>
              <a:t>Abundance of Devine bounties and grace</a:t>
            </a:r>
          </a:p>
          <a:p>
            <a:r>
              <a:rPr lang="en-US" dirty="0" smtClean="0"/>
              <a:t>Completing the knowledge of humanity</a:t>
            </a:r>
          </a:p>
          <a:p>
            <a:r>
              <a:rPr lang="en-US" dirty="0" smtClean="0"/>
              <a:t>Establishment of global peace and justice through the faith-based universal government</a:t>
            </a:r>
          </a:p>
          <a:p>
            <a:r>
              <a:rPr lang="en-US" dirty="0" smtClean="0"/>
              <a:t>Defeating </a:t>
            </a:r>
            <a:r>
              <a:rPr lang="en-US" dirty="0" err="1" smtClean="0"/>
              <a:t>Dajjaj</a:t>
            </a:r>
            <a:r>
              <a:rPr lang="en-US" dirty="0" smtClean="0"/>
              <a:t> (anti-</a:t>
            </a:r>
            <a:r>
              <a:rPr lang="en-US" dirty="0"/>
              <a:t>C</a:t>
            </a:r>
            <a:r>
              <a:rPr lang="en-US" dirty="0" smtClean="0"/>
              <a:t>hrist). </a:t>
            </a:r>
          </a:p>
          <a:p>
            <a:endParaRPr lang="en-US" dirty="0" smtClean="0"/>
          </a:p>
          <a:p>
            <a:endParaRPr lang="en-US" dirty="0" smtClean="0"/>
          </a:p>
          <a:p>
            <a:endParaRPr lang="en-US" dirty="0" smtClean="0"/>
          </a:p>
          <a:p>
            <a:endParaRPr lang="en-US" dirty="0" smtClean="0"/>
          </a:p>
          <a:p>
            <a:endParaRPr lang="en-US" dirty="0"/>
          </a:p>
        </p:txBody>
      </p:sp>
    </p:spTree>
    <p:extLst>
      <p:ext uri="{BB962C8B-B14F-4D97-AF65-F5344CB8AC3E}">
        <p14:creationId xmlns:p14="http://schemas.microsoft.com/office/powerpoint/2010/main" val="345847907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5023" y="817583"/>
            <a:ext cx="6965245" cy="935018"/>
          </a:xfrm>
        </p:spPr>
        <p:txBody>
          <a:bodyPr>
            <a:noAutofit/>
          </a:bodyPr>
          <a:lstStyle/>
          <a:p>
            <a:r>
              <a:rPr lang="en-US" sz="2800" b="1" dirty="0" smtClean="0"/>
              <a:t>Jesus is </a:t>
            </a:r>
            <a:r>
              <a:rPr lang="en-US" sz="2800" b="1" dirty="0"/>
              <a:t>still </a:t>
            </a:r>
            <a:r>
              <a:rPr lang="en-US" sz="2800" b="1" dirty="0" smtClean="0"/>
              <a:t>alive and will </a:t>
            </a:r>
            <a:r>
              <a:rPr lang="en-US" sz="2800" b="1" dirty="0"/>
              <a:t>Return with Imam Mahdi</a:t>
            </a:r>
            <a:br>
              <a:rPr lang="en-US" sz="2800" b="1" dirty="0"/>
            </a:br>
            <a:endParaRPr lang="en-US" sz="2800" dirty="0"/>
          </a:p>
        </p:txBody>
      </p:sp>
      <p:sp>
        <p:nvSpPr>
          <p:cNvPr id="3" name="Content Placeholder 2"/>
          <p:cNvSpPr>
            <a:spLocks noGrp="1"/>
          </p:cNvSpPr>
          <p:nvPr>
            <p:ph idx="1"/>
          </p:nvPr>
        </p:nvSpPr>
        <p:spPr>
          <a:xfrm>
            <a:off x="1143000" y="1524000"/>
            <a:ext cx="6858000" cy="4199069"/>
          </a:xfrm>
        </p:spPr>
        <p:txBody>
          <a:bodyPr>
            <a:normAutofit fontScale="85000" lnSpcReduction="10000"/>
          </a:bodyPr>
          <a:lstStyle/>
          <a:p>
            <a:pPr marL="0" indent="0">
              <a:buNone/>
            </a:pPr>
            <a:r>
              <a:rPr lang="en-US" dirty="0" smtClean="0"/>
              <a:t>Biblical </a:t>
            </a:r>
            <a:r>
              <a:rPr lang="en-US" dirty="0"/>
              <a:t>Eschatology is a study of things to come. The Second Advent of Jesus is one of the eschatological issues in Christian theology. Mainstream Christians believe that Jesus, forty days after his resurrection ascended to heaven and he will return to Earth at the end of time. One of the main Biblical references for the second advent of Jesus is in the Acts of the Apostles. </a:t>
            </a:r>
          </a:p>
          <a:p>
            <a:r>
              <a:rPr lang="en-US" i="1" dirty="0"/>
              <a:t>“Upon saying this and while they were looking on, he was taken up and a cloud carried him up from their view. And as they kept gazing intently toward heaven as he was going away from them, two men in white clothing were standing by them, who also said: Men of Galilee, why do you stand gazing into heaven? This very Jesus, who was taken up from you into heaven, will come again in the same way you have seen him going to heaven.” (Acts 1:9-11)</a:t>
            </a:r>
            <a:endParaRPr lang="en-US" dirty="0"/>
          </a:p>
          <a:p>
            <a:endParaRPr lang="en-US" dirty="0"/>
          </a:p>
        </p:txBody>
      </p:sp>
    </p:spTree>
    <p:extLst>
      <p:ext uri="{BB962C8B-B14F-4D97-AF65-F5344CB8AC3E}">
        <p14:creationId xmlns:p14="http://schemas.microsoft.com/office/powerpoint/2010/main" val="98467972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5023" y="817583"/>
            <a:ext cx="6965245" cy="1011218"/>
          </a:xfrm>
        </p:spPr>
        <p:txBody>
          <a:bodyPr>
            <a:noAutofit/>
          </a:bodyPr>
          <a:lstStyle/>
          <a:p>
            <a:pPr lvl="0"/>
            <a:r>
              <a:rPr lang="en-US" sz="2800" b="1" dirty="0"/>
              <a:t>The followers of Jesus will be superior over disbelievers</a:t>
            </a:r>
            <a:endParaRPr lang="en-US" sz="2800" dirty="0"/>
          </a:p>
        </p:txBody>
      </p:sp>
      <p:sp>
        <p:nvSpPr>
          <p:cNvPr id="3" name="Content Placeholder 2"/>
          <p:cNvSpPr>
            <a:spLocks noGrp="1"/>
          </p:cNvSpPr>
          <p:nvPr>
            <p:ph idx="1"/>
          </p:nvPr>
        </p:nvSpPr>
        <p:spPr/>
        <p:txBody>
          <a:bodyPr>
            <a:normAutofit/>
          </a:bodyPr>
          <a:lstStyle/>
          <a:p>
            <a:pPr marL="0" indent="0">
              <a:buNone/>
            </a:pPr>
            <a:endParaRPr lang="en-US" b="1" dirty="0"/>
          </a:p>
          <a:p>
            <a:pPr marL="0" indent="0" algn="just">
              <a:buNone/>
            </a:pPr>
            <a:r>
              <a:rPr lang="en-US" b="1" i="1" dirty="0" smtClean="0"/>
              <a:t>“</a:t>
            </a:r>
            <a:r>
              <a:rPr lang="en-US" b="1" i="1" dirty="0"/>
              <a:t>And when Allah said: O Jesus! I will take you and raise you to Myself and clear you of those who disbelieve, and I will make those who follow you superior to those who disbelieve till the Day of Resurrection. Then you (Believers and disbelievers) will return to Me and I will judge between you in the matter in which you used to dispute.” </a:t>
            </a:r>
            <a:r>
              <a:rPr lang="en-US" b="1" i="1" dirty="0" smtClean="0"/>
              <a:t>(the Quran, 3:55</a:t>
            </a:r>
            <a:r>
              <a:rPr lang="en-US" b="1" i="1" dirty="0"/>
              <a:t>)</a:t>
            </a:r>
            <a:endParaRPr lang="en-US" dirty="0"/>
          </a:p>
          <a:p>
            <a:endParaRPr lang="en-US" dirty="0"/>
          </a:p>
        </p:txBody>
      </p:sp>
    </p:spTree>
    <p:extLst>
      <p:ext uri="{BB962C8B-B14F-4D97-AF65-F5344CB8AC3E}">
        <p14:creationId xmlns:p14="http://schemas.microsoft.com/office/powerpoint/2010/main" val="4982453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With all </a:t>
            </a:r>
            <a:r>
              <a:rPr lang="en-US" smtClean="0"/>
              <a:t>Peace and Justice</a:t>
            </a:r>
            <a:endParaRPr lang="en-US"/>
          </a:p>
        </p:txBody>
      </p:sp>
      <p:pic>
        <p:nvPicPr>
          <p:cNvPr id="4" name="Picture 4" descr="peace_dove_olive_branch_hg_wht"/>
          <p:cNvPicPr>
            <a:picLocks noGrp="1" noChangeAspect="1" noChangeArrowheads="1" noCrop="1"/>
          </p:cNvPicPr>
          <p:nvPr>
            <p:ph idx="1"/>
          </p:nvPr>
        </p:nvPicPr>
        <p:blipFill>
          <a:blip r:embed="rId2">
            <a:extLst>
              <a:ext uri="{28A0092B-C50C-407E-A947-70E740481C1C}">
                <a14:useLocalDpi xmlns:a14="http://schemas.microsoft.com/office/drawing/2010/main" val="0"/>
              </a:ext>
            </a:extLst>
          </a:blip>
          <a:srcRect/>
          <a:stretch>
            <a:fillRect/>
          </a:stretch>
        </p:blipFill>
        <p:spPr>
          <a:xfrm>
            <a:off x="1752600" y="2117611"/>
            <a:ext cx="5333999" cy="38100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256621082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Promise of Religions </a:t>
            </a:r>
            <a:endParaRPr lang="en-US" dirty="0"/>
          </a:p>
        </p:txBody>
      </p:sp>
      <p:sp>
        <p:nvSpPr>
          <p:cNvPr id="3" name="Content Placeholder 2"/>
          <p:cNvSpPr>
            <a:spLocks noGrp="1"/>
          </p:cNvSpPr>
          <p:nvPr>
            <p:ph idx="1"/>
          </p:nvPr>
        </p:nvSpPr>
        <p:spPr/>
        <p:txBody>
          <a:bodyPr/>
          <a:lstStyle/>
          <a:p>
            <a:pPr algn="ctr" rtl="1"/>
            <a:r>
              <a:rPr lang="fa-IR" dirty="0"/>
              <a:t>وَ لَقَدْ کَتَبْنَا فِي الزَّبُورِ مِنْ بَعْدِ الذِّکْرِ أَنَّ الْأَرْضَ يَرِثُهَا عِبَادِيَ </a:t>
            </a:r>
            <a:r>
              <a:rPr lang="fa-IR" dirty="0" smtClean="0"/>
              <a:t>الصَّالِحُونَ‌</a:t>
            </a:r>
            <a:endParaRPr lang="en-US" dirty="0" smtClean="0"/>
          </a:p>
          <a:p>
            <a:pPr algn="ctr" rtl="1"/>
            <a:endParaRPr lang="en-US" dirty="0"/>
          </a:p>
          <a:p>
            <a:pPr marL="0" indent="0" algn="ctr">
              <a:buNone/>
            </a:pPr>
            <a:endParaRPr lang="en-US" dirty="0" smtClean="0"/>
          </a:p>
          <a:p>
            <a:pPr marL="0" indent="0" algn="ctr">
              <a:buNone/>
            </a:pPr>
            <a:r>
              <a:rPr lang="en-US" dirty="0" smtClean="0"/>
              <a:t>And certainly we have written in the Psalm after the Torah, indeed my righteous servants shall inherit the earth. </a:t>
            </a:r>
            <a:r>
              <a:rPr lang="en-US" dirty="0" smtClean="0"/>
              <a:t>(the Quran, 21:105</a:t>
            </a:r>
            <a:r>
              <a:rPr lang="en-US" dirty="0" smtClean="0"/>
              <a:t>) </a:t>
            </a:r>
            <a:endParaRPr lang="en-US" dirty="0"/>
          </a:p>
        </p:txBody>
      </p:sp>
    </p:spTree>
    <p:extLst>
      <p:ext uri="{BB962C8B-B14F-4D97-AF65-F5344CB8AC3E}">
        <p14:creationId xmlns:p14="http://schemas.microsoft.com/office/powerpoint/2010/main" val="262180657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Helpers of </a:t>
            </a:r>
            <a:r>
              <a:rPr lang="en-US" sz="3600" dirty="0" smtClean="0"/>
              <a:t>Allah</a:t>
            </a:r>
            <a:endParaRPr lang="en-US" sz="3600" dirty="0"/>
          </a:p>
        </p:txBody>
      </p:sp>
      <p:sp>
        <p:nvSpPr>
          <p:cNvPr id="5" name="Content Placeholder 4"/>
          <p:cNvSpPr>
            <a:spLocks noGrp="1"/>
          </p:cNvSpPr>
          <p:nvPr>
            <p:ph idx="1"/>
          </p:nvPr>
        </p:nvSpPr>
        <p:spPr>
          <a:xfrm>
            <a:off x="1066800" y="2119257"/>
            <a:ext cx="7086600" cy="3603812"/>
          </a:xfrm>
        </p:spPr>
        <p:txBody>
          <a:bodyPr>
            <a:normAutofit/>
          </a:bodyPr>
          <a:lstStyle/>
          <a:p>
            <a:pPr marL="0" indent="0" algn="just" rtl="1">
              <a:buNone/>
            </a:pPr>
            <a:r>
              <a:rPr lang="fa-IR" dirty="0"/>
              <a:t>يَا أَيُّهَا الَّذِينَ آمَنُوا کُونُوا أَنْصَارَ اللَّهِ کَمَا قَالَ عِيسَى ابْنُ مَرْيَمَ لِلْحَوَارِيِّينَ مَنْ أَنْصَارِي إِلَى اللَّهِ قَالَ الْحَوَارِيُّونَ نَحْنُ أَنْصَارُ اللَّهِ فَآمَنَتْ طَائِفَةٌ مِنْ بَنِي إِسْرَائِيلَ وَ کَفَرَتْ طَائِفَةٌ فَأَيَّدْنَا الَّذِينَ آمَنُوا عَلَى عَدُوِّهِمْ فَأَصْبَحُوا </a:t>
            </a:r>
            <a:r>
              <a:rPr lang="fa-IR" dirty="0" smtClean="0"/>
              <a:t>ظَاهِرِينَ</a:t>
            </a:r>
            <a:endParaRPr lang="en-US" dirty="0" smtClean="0"/>
          </a:p>
          <a:p>
            <a:pPr marL="365760" lvl="1" indent="0" algn="just">
              <a:buNone/>
            </a:pPr>
            <a:r>
              <a:rPr lang="en-US" dirty="0" smtClean="0"/>
              <a:t>O you who believe! be you helpers of Allah as said Jesus, son of Mary, to the disciples: “who are my helpers of Allah?” The disciples said: “we are Allah’s helpers”. Then a group of the children of Israel believed and a group disbelieved. So we gave power to those who believed against their enemies and they became the uppermost. ( the Quran, 61:14)</a:t>
            </a:r>
            <a:endParaRPr lang="en-US" dirty="0"/>
          </a:p>
        </p:txBody>
      </p:sp>
    </p:spTree>
    <p:extLst>
      <p:ext uri="{BB962C8B-B14F-4D97-AF65-F5344CB8AC3E}">
        <p14:creationId xmlns:p14="http://schemas.microsoft.com/office/powerpoint/2010/main" val="292328939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5023" y="817583"/>
            <a:ext cx="6965245" cy="858818"/>
          </a:xfrm>
        </p:spPr>
        <p:txBody>
          <a:bodyPr/>
          <a:lstStyle/>
          <a:p>
            <a:r>
              <a:rPr lang="en-US" dirty="0" smtClean="0"/>
              <a:t>Introduction </a:t>
            </a:r>
            <a:endParaRPr lang="en-US" dirty="0"/>
          </a:p>
        </p:txBody>
      </p:sp>
      <p:sp>
        <p:nvSpPr>
          <p:cNvPr id="3" name="Content Placeholder 2"/>
          <p:cNvSpPr>
            <a:spLocks noGrp="1"/>
          </p:cNvSpPr>
          <p:nvPr>
            <p:ph idx="1"/>
          </p:nvPr>
        </p:nvSpPr>
        <p:spPr>
          <a:xfrm>
            <a:off x="990600" y="1676400"/>
            <a:ext cx="7239000" cy="4046669"/>
          </a:xfrm>
        </p:spPr>
        <p:txBody>
          <a:bodyPr>
            <a:normAutofit fontScale="92500" lnSpcReduction="20000"/>
          </a:bodyPr>
          <a:lstStyle/>
          <a:p>
            <a:pPr marL="0" indent="0" algn="just">
              <a:buNone/>
            </a:pPr>
            <a:r>
              <a:rPr lang="en-US" dirty="0"/>
              <a:t>This lecture would be on the last savior of humanity, the most important doctrine of the Abrahamic religions and other major religions of the world. </a:t>
            </a:r>
          </a:p>
          <a:p>
            <a:pPr marL="0" indent="0" algn="just">
              <a:buNone/>
            </a:pPr>
            <a:r>
              <a:rPr lang="en-US" dirty="0"/>
              <a:t>For Shia Muslims, Imam Mahdi who was born and went into occultation around </a:t>
            </a:r>
            <a:r>
              <a:rPr lang="en-US" dirty="0" smtClean="0"/>
              <a:t>256 AH/870 CE, </a:t>
            </a:r>
            <a:r>
              <a:rPr lang="en-US" dirty="0"/>
              <a:t>is the savior and the promised Mahdi, who will appear alongside Jesus Christ, before the day of Judgment, to restore justice and equity on earth. </a:t>
            </a:r>
          </a:p>
          <a:p>
            <a:pPr marL="0" indent="0" algn="just">
              <a:buNone/>
            </a:pPr>
            <a:r>
              <a:rPr lang="en-US" dirty="0"/>
              <a:t>According to Shia scholars, the Occulted Imam is Muhammad al-Mahdi, the Twelfth Imam who is usually mentioned by his title of </a:t>
            </a:r>
            <a:r>
              <a:rPr lang="en-US" i="1" dirty="0" smtClean="0"/>
              <a:t>Imam-al-</a:t>
            </a:r>
            <a:r>
              <a:rPr lang="en-US" i="1" dirty="0" err="1" smtClean="0"/>
              <a:t>Asr</a:t>
            </a:r>
            <a:r>
              <a:rPr lang="en-US" dirty="0" smtClean="0"/>
              <a:t> </a:t>
            </a:r>
            <a:r>
              <a:rPr lang="en-US" dirty="0"/>
              <a:t>(the Imam of the Age) and Sahib </a:t>
            </a:r>
            <a:r>
              <a:rPr lang="en-US" i="1" dirty="0"/>
              <a:t>al-</a:t>
            </a:r>
            <a:r>
              <a:rPr lang="en-US" i="1" dirty="0" err="1"/>
              <a:t>Zaman</a:t>
            </a:r>
            <a:r>
              <a:rPr lang="en-US" dirty="0"/>
              <a:t> (the Lord of the Time), the son of the eleventh Imam. His name is the same as that of the Prophet of Islam.</a:t>
            </a:r>
          </a:p>
          <a:p>
            <a:pPr marL="0" indent="0">
              <a:buNone/>
            </a:pPr>
            <a:endParaRPr lang="en-US" dirty="0"/>
          </a:p>
        </p:txBody>
      </p:sp>
    </p:spTree>
    <p:extLst>
      <p:ext uri="{BB962C8B-B14F-4D97-AF65-F5344CB8AC3E}">
        <p14:creationId xmlns:p14="http://schemas.microsoft.com/office/powerpoint/2010/main" val="320800389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Syllabuses </a:t>
            </a:r>
            <a:endParaRPr lang="en-US" dirty="0"/>
          </a:p>
        </p:txBody>
      </p:sp>
      <p:sp>
        <p:nvSpPr>
          <p:cNvPr id="3" name="Content Placeholder 2"/>
          <p:cNvSpPr>
            <a:spLocks noGrp="1"/>
          </p:cNvSpPr>
          <p:nvPr>
            <p:ph idx="1"/>
          </p:nvPr>
        </p:nvSpPr>
        <p:spPr/>
        <p:txBody>
          <a:bodyPr>
            <a:normAutofit lnSpcReduction="10000"/>
          </a:bodyPr>
          <a:lstStyle/>
          <a:p>
            <a:pPr lvl="0"/>
            <a:r>
              <a:rPr lang="en-US" dirty="0"/>
              <a:t>A brief biography of Imam </a:t>
            </a:r>
            <a:r>
              <a:rPr lang="en-US" dirty="0" smtClean="0"/>
              <a:t>Mahdi</a:t>
            </a:r>
          </a:p>
          <a:p>
            <a:pPr lvl="0"/>
            <a:r>
              <a:rPr lang="en-GB" dirty="0">
                <a:cs typeface="Tahoma" pitchFamily="34" charset="0"/>
              </a:rPr>
              <a:t> Effects of believing in a living saviour in our daily life.</a:t>
            </a:r>
            <a:endParaRPr lang="en-US" dirty="0"/>
          </a:p>
          <a:p>
            <a:pPr lvl="0"/>
            <a:r>
              <a:rPr lang="en-US" dirty="0"/>
              <a:t>Two </a:t>
            </a:r>
            <a:r>
              <a:rPr lang="en-US" dirty="0" smtClean="0"/>
              <a:t>types </a:t>
            </a:r>
            <a:r>
              <a:rPr lang="en-US" dirty="0"/>
              <a:t>of his occultation</a:t>
            </a:r>
          </a:p>
          <a:p>
            <a:pPr lvl="0"/>
            <a:r>
              <a:rPr lang="en-US" dirty="0"/>
              <a:t>The philosophy behind occultation</a:t>
            </a:r>
          </a:p>
          <a:p>
            <a:pPr lvl="0"/>
            <a:r>
              <a:rPr lang="en-US" dirty="0"/>
              <a:t>The signs of his reappearance</a:t>
            </a:r>
          </a:p>
          <a:p>
            <a:pPr lvl="0"/>
            <a:r>
              <a:rPr lang="en-US" dirty="0"/>
              <a:t>Our responsibility in the occultation age</a:t>
            </a:r>
          </a:p>
          <a:p>
            <a:pPr lvl="0"/>
            <a:r>
              <a:rPr lang="en-US" dirty="0"/>
              <a:t>Imam Mahdi’s coming with Jesus Christ for the universal peace and justice  </a:t>
            </a:r>
          </a:p>
        </p:txBody>
      </p:sp>
    </p:spTree>
    <p:extLst>
      <p:ext uri="{BB962C8B-B14F-4D97-AF65-F5344CB8AC3E}">
        <p14:creationId xmlns:p14="http://schemas.microsoft.com/office/powerpoint/2010/main" val="395019404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5023" y="817583"/>
            <a:ext cx="6965245" cy="1011218"/>
          </a:xfrm>
        </p:spPr>
        <p:txBody>
          <a:bodyPr>
            <a:normAutofit fontScale="90000"/>
          </a:bodyPr>
          <a:lstStyle/>
          <a:p>
            <a:pPr lvl="0"/>
            <a:r>
              <a:rPr lang="en-US" sz="3600" dirty="0"/>
              <a:t>A brief biography of Imam Mahdi</a:t>
            </a:r>
            <a:br>
              <a:rPr lang="en-US" sz="3600" dirty="0"/>
            </a:br>
            <a:endParaRPr lang="en-US" sz="3600" dirty="0"/>
          </a:p>
        </p:txBody>
      </p:sp>
      <p:sp>
        <p:nvSpPr>
          <p:cNvPr id="3" name="Content Placeholder 2"/>
          <p:cNvSpPr>
            <a:spLocks noGrp="1"/>
          </p:cNvSpPr>
          <p:nvPr>
            <p:ph idx="1"/>
          </p:nvPr>
        </p:nvSpPr>
        <p:spPr>
          <a:xfrm>
            <a:off x="990600" y="1371600"/>
            <a:ext cx="7162800" cy="4876800"/>
          </a:xfrm>
        </p:spPr>
        <p:txBody>
          <a:bodyPr>
            <a:noAutofit/>
          </a:bodyPr>
          <a:lstStyle/>
          <a:p>
            <a:pPr marL="0" indent="0" defTabSz="786384">
              <a:lnSpc>
                <a:spcPct val="90000"/>
              </a:lnSpc>
              <a:spcBef>
                <a:spcPts val="800"/>
              </a:spcBef>
              <a:buSzTx/>
              <a:buNone/>
              <a:defRPr sz="3440" b="1">
                <a:solidFill>
                  <a:srgbClr val="FFFFFF"/>
                </a:solidFill>
                <a:effectLst>
                  <a:outerShdw blurRad="32766" dist="32766" dir="2700000" rotWithShape="0">
                    <a:srgbClr val="000000">
                      <a:alpha val="43137"/>
                    </a:srgbClr>
                  </a:outerShdw>
                </a:effectLst>
              </a:defRPr>
            </a:pPr>
            <a:r>
              <a:rPr lang="en-US" sz="2000" dirty="0" smtClean="0">
                <a:solidFill>
                  <a:schemeClr val="tx1">
                    <a:lumMod val="95000"/>
                    <a:lumOff val="5000"/>
                  </a:schemeClr>
                </a:solidFill>
                <a:cs typeface="Times New Roman" pitchFamily="18" charset="0"/>
              </a:rPr>
              <a:t>Name</a:t>
            </a:r>
            <a:r>
              <a:rPr lang="en-US" sz="2000" dirty="0">
                <a:solidFill>
                  <a:schemeClr val="tx1">
                    <a:lumMod val="95000"/>
                    <a:lumOff val="5000"/>
                  </a:schemeClr>
                </a:solidFill>
                <a:cs typeface="Times New Roman" pitchFamily="18" charset="0"/>
              </a:rPr>
              <a:t>: Muhammad</a:t>
            </a:r>
          </a:p>
          <a:p>
            <a:pPr marL="0" indent="0" defTabSz="786384">
              <a:lnSpc>
                <a:spcPct val="90000"/>
              </a:lnSpc>
              <a:spcBef>
                <a:spcPts val="800"/>
              </a:spcBef>
              <a:buSzTx/>
              <a:buNone/>
              <a:defRPr sz="3440" b="1">
                <a:solidFill>
                  <a:srgbClr val="FFFFFF"/>
                </a:solidFill>
                <a:effectLst>
                  <a:outerShdw blurRad="32766" dist="32766" dir="2700000" rotWithShape="0">
                    <a:srgbClr val="000000">
                      <a:alpha val="43137"/>
                    </a:srgbClr>
                  </a:outerShdw>
                </a:effectLst>
              </a:defRPr>
            </a:pPr>
            <a:r>
              <a:rPr lang="en-US" sz="2000" dirty="0" smtClean="0">
                <a:solidFill>
                  <a:schemeClr val="tx1">
                    <a:lumMod val="95000"/>
                    <a:lumOff val="5000"/>
                  </a:schemeClr>
                </a:solidFill>
                <a:cs typeface="Times New Roman" pitchFamily="18" charset="0"/>
              </a:rPr>
              <a:t>Title</a:t>
            </a:r>
            <a:r>
              <a:rPr lang="en-US" sz="2000" dirty="0">
                <a:solidFill>
                  <a:schemeClr val="tx1">
                    <a:lumMod val="95000"/>
                    <a:lumOff val="5000"/>
                  </a:schemeClr>
                </a:solidFill>
                <a:cs typeface="Times New Roman" pitchFamily="18" charset="0"/>
              </a:rPr>
              <a:t>: </a:t>
            </a:r>
            <a:r>
              <a:rPr lang="en-US" sz="2000" dirty="0" smtClean="0">
                <a:solidFill>
                  <a:schemeClr val="tx1">
                    <a:lumMod val="95000"/>
                    <a:lumOff val="5000"/>
                  </a:schemeClr>
                </a:solidFill>
                <a:cs typeface="Times New Roman" pitchFamily="18" charset="0"/>
              </a:rPr>
              <a:t>Mahdi (the guided one who guides)</a:t>
            </a:r>
            <a:endParaRPr lang="en-US" sz="2000" dirty="0" smtClean="0">
              <a:solidFill>
                <a:schemeClr val="tx1">
                  <a:lumMod val="95000"/>
                  <a:lumOff val="5000"/>
                </a:schemeClr>
              </a:solidFill>
              <a:cs typeface="Times New Roman" pitchFamily="18" charset="0"/>
            </a:endParaRPr>
          </a:p>
          <a:p>
            <a:pPr marL="0" indent="0" defTabSz="786384">
              <a:lnSpc>
                <a:spcPct val="90000"/>
              </a:lnSpc>
              <a:spcBef>
                <a:spcPts val="800"/>
              </a:spcBef>
              <a:buSzTx/>
              <a:buNone/>
              <a:defRPr sz="3440" b="1">
                <a:solidFill>
                  <a:srgbClr val="FFFFFF"/>
                </a:solidFill>
                <a:effectLst>
                  <a:outerShdw blurRad="32766" dist="32766" dir="2700000" rotWithShape="0">
                    <a:srgbClr val="000000">
                      <a:alpha val="43137"/>
                    </a:srgbClr>
                  </a:outerShdw>
                </a:effectLst>
              </a:defRPr>
            </a:pPr>
            <a:r>
              <a:rPr lang="en-US" sz="2000" b="1" dirty="0">
                <a:solidFill>
                  <a:schemeClr val="tx1">
                    <a:lumMod val="95000"/>
                    <a:lumOff val="5000"/>
                  </a:schemeClr>
                </a:solidFill>
                <a:effectLst>
                  <a:outerShdw blurRad="32766" dist="32766" dir="2700000" rotWithShape="0">
                    <a:srgbClr val="000000">
                      <a:alpha val="43137"/>
                    </a:srgbClr>
                  </a:outerShdw>
                </a:effectLst>
                <a:cs typeface="Times New Roman" pitchFamily="18" charset="0"/>
              </a:rPr>
              <a:t>Nickname: Aba </a:t>
            </a:r>
            <a:r>
              <a:rPr lang="en-US" sz="2000" b="1" dirty="0" err="1">
                <a:solidFill>
                  <a:schemeClr val="tx1">
                    <a:lumMod val="95000"/>
                    <a:lumOff val="5000"/>
                  </a:schemeClr>
                </a:solidFill>
                <a:effectLst>
                  <a:outerShdw blurRad="32766" dist="32766" dir="2700000" rotWithShape="0">
                    <a:srgbClr val="000000">
                      <a:alpha val="43137"/>
                    </a:srgbClr>
                  </a:outerShdw>
                </a:effectLst>
                <a:cs typeface="Times New Roman" pitchFamily="18" charset="0"/>
              </a:rPr>
              <a:t>Salih</a:t>
            </a:r>
            <a:endParaRPr lang="en-US" sz="2000" b="1" dirty="0">
              <a:solidFill>
                <a:schemeClr val="tx1">
                  <a:lumMod val="95000"/>
                  <a:lumOff val="5000"/>
                </a:schemeClr>
              </a:solidFill>
              <a:effectLst>
                <a:outerShdw blurRad="32766" dist="32766" dir="2700000" rotWithShape="0">
                  <a:srgbClr val="000000">
                    <a:alpha val="43137"/>
                  </a:srgbClr>
                </a:outerShdw>
              </a:effectLst>
              <a:cs typeface="Times New Roman" pitchFamily="18" charset="0"/>
            </a:endParaRPr>
          </a:p>
          <a:p>
            <a:pPr marL="0" indent="0" defTabSz="786384">
              <a:lnSpc>
                <a:spcPct val="90000"/>
              </a:lnSpc>
              <a:spcBef>
                <a:spcPts val="800"/>
              </a:spcBef>
              <a:buSzTx/>
              <a:buNone/>
              <a:defRPr sz="3440" b="1">
                <a:solidFill>
                  <a:srgbClr val="FFFFFF"/>
                </a:solidFill>
                <a:effectLst>
                  <a:outerShdw blurRad="32766" dist="32766" dir="2700000" rotWithShape="0">
                    <a:srgbClr val="000000">
                      <a:alpha val="43137"/>
                    </a:srgbClr>
                  </a:outerShdw>
                </a:effectLst>
              </a:defRPr>
            </a:pPr>
            <a:r>
              <a:rPr lang="en-US" sz="2000" dirty="0" smtClean="0">
                <a:solidFill>
                  <a:schemeClr val="tx1">
                    <a:lumMod val="95000"/>
                    <a:lumOff val="5000"/>
                  </a:schemeClr>
                </a:solidFill>
                <a:cs typeface="Times New Roman" pitchFamily="18" charset="0"/>
              </a:rPr>
              <a:t>Father’s </a:t>
            </a:r>
            <a:r>
              <a:rPr lang="en-US" sz="2000" dirty="0">
                <a:solidFill>
                  <a:schemeClr val="tx1">
                    <a:lumMod val="95000"/>
                    <a:lumOff val="5000"/>
                  </a:schemeClr>
                </a:solidFill>
                <a:cs typeface="Times New Roman" pitchFamily="18" charset="0"/>
              </a:rPr>
              <a:t>name: Imam </a:t>
            </a:r>
            <a:r>
              <a:rPr lang="en-US" sz="2000" dirty="0" err="1">
                <a:solidFill>
                  <a:schemeClr val="tx1">
                    <a:lumMod val="95000"/>
                    <a:lumOff val="5000"/>
                  </a:schemeClr>
                </a:solidFill>
                <a:cs typeface="Times New Roman" pitchFamily="18" charset="0"/>
              </a:rPr>
              <a:t>Hasan</a:t>
            </a:r>
            <a:r>
              <a:rPr lang="en-US" sz="2000" dirty="0">
                <a:solidFill>
                  <a:schemeClr val="tx1">
                    <a:lumMod val="95000"/>
                    <a:lumOff val="5000"/>
                  </a:schemeClr>
                </a:solidFill>
                <a:cs typeface="Times New Roman" pitchFamily="18" charset="0"/>
              </a:rPr>
              <a:t> al-</a:t>
            </a:r>
            <a:r>
              <a:rPr lang="en-US" sz="2000" dirty="0" err="1">
                <a:solidFill>
                  <a:schemeClr val="tx1">
                    <a:lumMod val="95000"/>
                    <a:lumOff val="5000"/>
                  </a:schemeClr>
                </a:solidFill>
                <a:cs typeface="Times New Roman" pitchFamily="18" charset="0"/>
              </a:rPr>
              <a:t>Askari</a:t>
            </a:r>
            <a:r>
              <a:rPr lang="en-US" sz="2000" dirty="0">
                <a:solidFill>
                  <a:schemeClr val="tx1">
                    <a:lumMod val="95000"/>
                    <a:lumOff val="5000"/>
                  </a:schemeClr>
                </a:solidFill>
                <a:cs typeface="Times New Roman" pitchFamily="18" charset="0"/>
              </a:rPr>
              <a:t>, the eleventh Imam</a:t>
            </a:r>
          </a:p>
          <a:p>
            <a:pPr marL="0" indent="0" defTabSz="786384">
              <a:lnSpc>
                <a:spcPct val="90000"/>
              </a:lnSpc>
              <a:spcBef>
                <a:spcPts val="800"/>
              </a:spcBef>
              <a:buSzTx/>
              <a:buNone/>
              <a:defRPr sz="3440" b="1">
                <a:solidFill>
                  <a:srgbClr val="FFFFFF"/>
                </a:solidFill>
                <a:effectLst>
                  <a:outerShdw blurRad="32766" dist="32766" dir="2700000" rotWithShape="0">
                    <a:srgbClr val="000000">
                      <a:alpha val="43137"/>
                    </a:srgbClr>
                  </a:outerShdw>
                </a:effectLst>
              </a:defRPr>
            </a:pPr>
            <a:r>
              <a:rPr lang="en-US" sz="2000" dirty="0" smtClean="0">
                <a:solidFill>
                  <a:schemeClr val="tx1">
                    <a:lumMod val="95000"/>
                    <a:lumOff val="5000"/>
                  </a:schemeClr>
                </a:solidFill>
                <a:cs typeface="Times New Roman" pitchFamily="18" charset="0"/>
              </a:rPr>
              <a:t>Mother </a:t>
            </a:r>
            <a:r>
              <a:rPr lang="en-US" sz="2000" dirty="0">
                <a:solidFill>
                  <a:schemeClr val="tx1">
                    <a:lumMod val="95000"/>
                    <a:lumOff val="5000"/>
                  </a:schemeClr>
                </a:solidFill>
                <a:cs typeface="Times New Roman" pitchFamily="18" charset="0"/>
              </a:rPr>
              <a:t>’s name: </a:t>
            </a:r>
            <a:r>
              <a:rPr lang="en-US" sz="2000" dirty="0" err="1">
                <a:solidFill>
                  <a:schemeClr val="tx1">
                    <a:lumMod val="95000"/>
                    <a:lumOff val="5000"/>
                  </a:schemeClr>
                </a:solidFill>
                <a:cs typeface="Times New Roman" pitchFamily="18" charset="0"/>
              </a:rPr>
              <a:t>Melika</a:t>
            </a:r>
            <a:r>
              <a:rPr lang="en-US" sz="2000" dirty="0">
                <a:solidFill>
                  <a:schemeClr val="tx1">
                    <a:lumMod val="95000"/>
                    <a:lumOff val="5000"/>
                  </a:schemeClr>
                </a:solidFill>
                <a:cs typeface="Times New Roman" pitchFamily="18" charset="0"/>
              </a:rPr>
              <a:t>/ </a:t>
            </a:r>
            <a:r>
              <a:rPr lang="en-US" sz="2000" dirty="0" err="1">
                <a:solidFill>
                  <a:schemeClr val="tx1">
                    <a:lumMod val="95000"/>
                    <a:lumOff val="5000"/>
                  </a:schemeClr>
                </a:solidFill>
                <a:cs typeface="Times New Roman" pitchFamily="18" charset="0"/>
              </a:rPr>
              <a:t>Narjis</a:t>
            </a:r>
            <a:r>
              <a:rPr lang="en-US" sz="2000" dirty="0">
                <a:solidFill>
                  <a:schemeClr val="tx1">
                    <a:lumMod val="95000"/>
                    <a:lumOff val="5000"/>
                  </a:schemeClr>
                </a:solidFill>
                <a:cs typeface="Times New Roman" pitchFamily="18" charset="0"/>
              </a:rPr>
              <a:t>, </a:t>
            </a:r>
            <a:r>
              <a:rPr lang="en-US" sz="2000" dirty="0">
                <a:solidFill>
                  <a:schemeClr val="tx1">
                    <a:lumMod val="95000"/>
                    <a:lumOff val="5000"/>
                  </a:schemeClr>
                </a:solidFill>
                <a:cs typeface="Times New Roman" pitchFamily="18" charset="0"/>
              </a:rPr>
              <a:t>d</a:t>
            </a:r>
            <a:r>
              <a:rPr lang="en-US" sz="2000" dirty="0" smtClean="0">
                <a:solidFill>
                  <a:schemeClr val="tx1">
                    <a:lumMod val="95000"/>
                    <a:lumOff val="5000"/>
                  </a:schemeClr>
                </a:solidFill>
                <a:cs typeface="Times New Roman" pitchFamily="18" charset="0"/>
              </a:rPr>
              <a:t>aughter </a:t>
            </a:r>
            <a:r>
              <a:rPr lang="en-US" sz="2000" dirty="0">
                <a:solidFill>
                  <a:schemeClr val="tx1">
                    <a:lumMod val="95000"/>
                    <a:lumOff val="5000"/>
                  </a:schemeClr>
                </a:solidFill>
                <a:cs typeface="Times New Roman" pitchFamily="18" charset="0"/>
              </a:rPr>
              <a:t>of Roman </a:t>
            </a:r>
            <a:r>
              <a:rPr lang="en-US" sz="2000" dirty="0" smtClean="0">
                <a:solidFill>
                  <a:schemeClr val="tx1">
                    <a:lumMod val="95000"/>
                    <a:lumOff val="5000"/>
                  </a:schemeClr>
                </a:solidFill>
                <a:cs typeface="Times New Roman" pitchFamily="18" charset="0"/>
              </a:rPr>
              <a:t>Caesar</a:t>
            </a:r>
            <a:r>
              <a:rPr lang="en-US" sz="2000" dirty="0">
                <a:solidFill>
                  <a:schemeClr val="tx1">
                    <a:lumMod val="95000"/>
                    <a:lumOff val="5000"/>
                  </a:schemeClr>
                </a:solidFill>
                <a:cs typeface="Times New Roman" pitchFamily="18" charset="0"/>
              </a:rPr>
              <a:t>, progeny of </a:t>
            </a:r>
            <a:r>
              <a:rPr lang="en-US" sz="2000" dirty="0" smtClean="0">
                <a:solidFill>
                  <a:schemeClr val="tx1">
                    <a:lumMod val="95000"/>
                    <a:lumOff val="5000"/>
                  </a:schemeClr>
                </a:solidFill>
                <a:cs typeface="Times New Roman" pitchFamily="18" charset="0"/>
              </a:rPr>
              <a:t>Simon the </a:t>
            </a:r>
            <a:r>
              <a:rPr lang="en-US" sz="2000" dirty="0">
                <a:solidFill>
                  <a:schemeClr val="tx1">
                    <a:lumMod val="95000"/>
                    <a:lumOff val="5000"/>
                  </a:schemeClr>
                </a:solidFill>
                <a:cs typeface="Times New Roman" pitchFamily="18" charset="0"/>
              </a:rPr>
              <a:t>apostle of </a:t>
            </a:r>
            <a:r>
              <a:rPr lang="en-US" sz="2000" dirty="0" smtClean="0">
                <a:solidFill>
                  <a:schemeClr val="tx1">
                    <a:lumMod val="95000"/>
                    <a:lumOff val="5000"/>
                  </a:schemeClr>
                </a:solidFill>
                <a:cs typeface="Times New Roman" pitchFamily="18" charset="0"/>
              </a:rPr>
              <a:t>Jesus</a:t>
            </a:r>
            <a:endParaRPr lang="en-US" sz="2000" dirty="0">
              <a:solidFill>
                <a:schemeClr val="tx1">
                  <a:lumMod val="95000"/>
                  <a:lumOff val="5000"/>
                </a:schemeClr>
              </a:solidFill>
              <a:cs typeface="Times New Roman" pitchFamily="18" charset="0"/>
            </a:endParaRPr>
          </a:p>
          <a:p>
            <a:pPr marL="0" indent="0" defTabSz="786384">
              <a:lnSpc>
                <a:spcPct val="90000"/>
              </a:lnSpc>
              <a:spcBef>
                <a:spcPts val="800"/>
              </a:spcBef>
              <a:buSzTx/>
              <a:buNone/>
              <a:defRPr sz="3440" b="1">
                <a:solidFill>
                  <a:srgbClr val="FFFFFF"/>
                </a:solidFill>
                <a:effectLst>
                  <a:outerShdw blurRad="32766" dist="32766" dir="2700000" rotWithShape="0">
                    <a:srgbClr val="000000">
                      <a:alpha val="43137"/>
                    </a:srgbClr>
                  </a:outerShdw>
                </a:effectLst>
              </a:defRPr>
            </a:pPr>
            <a:r>
              <a:rPr lang="en-US" sz="2000" dirty="0" smtClean="0">
                <a:solidFill>
                  <a:schemeClr val="tx1">
                    <a:lumMod val="95000"/>
                    <a:lumOff val="5000"/>
                  </a:schemeClr>
                </a:solidFill>
                <a:cs typeface="Times New Roman" pitchFamily="18" charset="0"/>
              </a:rPr>
              <a:t>Birth</a:t>
            </a:r>
            <a:r>
              <a:rPr lang="en-US" sz="2000" dirty="0">
                <a:solidFill>
                  <a:schemeClr val="tx1">
                    <a:lumMod val="95000"/>
                    <a:lumOff val="5000"/>
                  </a:schemeClr>
                </a:solidFill>
                <a:cs typeface="Times New Roman" pitchFamily="18" charset="0"/>
              </a:rPr>
              <a:t>: </a:t>
            </a:r>
            <a:r>
              <a:rPr lang="en-US" sz="2000" dirty="0" smtClean="0">
                <a:solidFill>
                  <a:schemeClr val="tx1">
                    <a:lumMod val="95000"/>
                    <a:lumOff val="5000"/>
                  </a:schemeClr>
                </a:solidFill>
                <a:cs typeface="Times New Roman" pitchFamily="18" charset="0"/>
              </a:rPr>
              <a:t>Friday, 15, Sha’ban, 255 AH/869 CE in </a:t>
            </a:r>
            <a:r>
              <a:rPr lang="en-US" sz="2000" dirty="0" err="1">
                <a:solidFill>
                  <a:schemeClr val="tx1">
                    <a:lumMod val="95000"/>
                    <a:lumOff val="5000"/>
                  </a:schemeClr>
                </a:solidFill>
                <a:cs typeface="Times New Roman" pitchFamily="18" charset="0"/>
              </a:rPr>
              <a:t>Samirra</a:t>
            </a:r>
            <a:r>
              <a:rPr lang="en-US" sz="2000" dirty="0">
                <a:solidFill>
                  <a:schemeClr val="tx1">
                    <a:lumMod val="95000"/>
                    <a:lumOff val="5000"/>
                  </a:schemeClr>
                </a:solidFill>
                <a:cs typeface="Times New Roman" pitchFamily="18" charset="0"/>
              </a:rPr>
              <a:t>, Iraq</a:t>
            </a:r>
          </a:p>
          <a:p>
            <a:pPr marL="0" indent="0" defTabSz="786384">
              <a:lnSpc>
                <a:spcPct val="90000"/>
              </a:lnSpc>
              <a:spcBef>
                <a:spcPts val="800"/>
              </a:spcBef>
              <a:buSzTx/>
              <a:buNone/>
              <a:defRPr sz="3440" b="1">
                <a:solidFill>
                  <a:srgbClr val="FFFFFF"/>
                </a:solidFill>
                <a:effectLst>
                  <a:outerShdw blurRad="32766" dist="32766" dir="2700000" rotWithShape="0">
                    <a:srgbClr val="000000">
                      <a:alpha val="43137"/>
                    </a:srgbClr>
                  </a:outerShdw>
                </a:effectLst>
              </a:defRPr>
            </a:pPr>
            <a:r>
              <a:rPr lang="en-US" sz="2000" dirty="0" smtClean="0">
                <a:solidFill>
                  <a:schemeClr val="tx1">
                    <a:lumMod val="95000"/>
                    <a:lumOff val="5000"/>
                  </a:schemeClr>
                </a:solidFill>
                <a:cs typeface="Times New Roman" pitchFamily="18" charset="0"/>
              </a:rPr>
              <a:t>Beginning </a:t>
            </a:r>
            <a:r>
              <a:rPr lang="en-US" sz="2000" dirty="0">
                <a:solidFill>
                  <a:schemeClr val="tx1">
                    <a:lumMod val="95000"/>
                    <a:lumOff val="5000"/>
                  </a:schemeClr>
                </a:solidFill>
                <a:cs typeface="Times New Roman" pitchFamily="18" charset="0"/>
              </a:rPr>
              <a:t>of his Imamate: </a:t>
            </a:r>
            <a:r>
              <a:rPr lang="en-US" sz="2000" dirty="0" smtClean="0">
                <a:solidFill>
                  <a:schemeClr val="tx1">
                    <a:lumMod val="95000"/>
                    <a:lumOff val="5000"/>
                  </a:schemeClr>
                </a:solidFill>
                <a:cs typeface="Times New Roman" pitchFamily="18" charset="0"/>
              </a:rPr>
              <a:t>260/874</a:t>
            </a:r>
            <a:endParaRPr lang="en-US" sz="2000" dirty="0">
              <a:solidFill>
                <a:schemeClr val="tx1">
                  <a:lumMod val="95000"/>
                  <a:lumOff val="5000"/>
                </a:schemeClr>
              </a:solidFill>
              <a:cs typeface="Times New Roman" pitchFamily="18" charset="0"/>
            </a:endParaRPr>
          </a:p>
          <a:p>
            <a:pPr marL="0" indent="0" defTabSz="786384">
              <a:lnSpc>
                <a:spcPct val="90000"/>
              </a:lnSpc>
              <a:spcBef>
                <a:spcPts val="800"/>
              </a:spcBef>
              <a:buSzTx/>
              <a:buNone/>
              <a:defRPr sz="3440" b="1">
                <a:solidFill>
                  <a:srgbClr val="FFFFFF"/>
                </a:solidFill>
                <a:effectLst>
                  <a:outerShdw blurRad="32766" dist="32766" dir="2700000" rotWithShape="0">
                    <a:srgbClr val="000000">
                      <a:alpha val="43137"/>
                    </a:srgbClr>
                  </a:outerShdw>
                </a:effectLst>
              </a:defRPr>
            </a:pPr>
            <a:r>
              <a:rPr lang="en-US" sz="2000" dirty="0">
                <a:solidFill>
                  <a:schemeClr val="tx1">
                    <a:lumMod val="95000"/>
                    <a:lumOff val="5000"/>
                  </a:schemeClr>
                </a:solidFill>
                <a:cs typeface="Times New Roman" pitchFamily="18" charset="0"/>
              </a:rPr>
              <a:t>His age: </a:t>
            </a:r>
            <a:r>
              <a:rPr lang="en-US" sz="2000" dirty="0" smtClean="0">
                <a:solidFill>
                  <a:schemeClr val="tx1">
                    <a:lumMod val="95000"/>
                    <a:lumOff val="5000"/>
                  </a:schemeClr>
                </a:solidFill>
                <a:cs typeface="Times New Roman" pitchFamily="18" charset="0"/>
              </a:rPr>
              <a:t> about 1183</a:t>
            </a:r>
            <a:r>
              <a:rPr lang="en-US" sz="2000" dirty="0" smtClean="0">
                <a:solidFill>
                  <a:schemeClr val="tx1">
                    <a:lumMod val="95000"/>
                    <a:lumOff val="5000"/>
                  </a:schemeClr>
                </a:solidFill>
                <a:cs typeface="Times New Roman" pitchFamily="18" charset="0"/>
              </a:rPr>
              <a:t>, </a:t>
            </a:r>
            <a:r>
              <a:rPr lang="en-US" sz="2000" dirty="0">
                <a:solidFill>
                  <a:schemeClr val="tx1">
                    <a:lumMod val="95000"/>
                    <a:lumOff val="5000"/>
                  </a:schemeClr>
                </a:solidFill>
                <a:cs typeface="Times New Roman" pitchFamily="18" charset="0"/>
              </a:rPr>
              <a:t>but he seems to be 40 years old</a:t>
            </a:r>
          </a:p>
          <a:p>
            <a:pPr marL="0" indent="0" defTabSz="786384">
              <a:lnSpc>
                <a:spcPct val="90000"/>
              </a:lnSpc>
              <a:spcBef>
                <a:spcPts val="800"/>
              </a:spcBef>
              <a:buSzTx/>
              <a:buNone/>
              <a:defRPr sz="3440" b="1">
                <a:solidFill>
                  <a:srgbClr val="FFFFFF"/>
                </a:solidFill>
                <a:effectLst>
                  <a:outerShdw blurRad="32766" dist="32766" dir="2700000" rotWithShape="0">
                    <a:srgbClr val="000000">
                      <a:alpha val="43137"/>
                    </a:srgbClr>
                  </a:outerShdw>
                </a:effectLst>
              </a:defRPr>
            </a:pPr>
            <a:r>
              <a:rPr lang="en-US" sz="2000" dirty="0">
                <a:solidFill>
                  <a:schemeClr val="tx1">
                    <a:lumMod val="95000"/>
                    <a:lumOff val="5000"/>
                  </a:schemeClr>
                </a:solidFill>
                <a:cs typeface="Times New Roman" pitchFamily="18" charset="0"/>
              </a:rPr>
              <a:t>Time for </a:t>
            </a:r>
            <a:r>
              <a:rPr lang="en-US" sz="2000" dirty="0" smtClean="0">
                <a:solidFill>
                  <a:schemeClr val="tx1">
                    <a:lumMod val="95000"/>
                    <a:lumOff val="5000"/>
                  </a:schemeClr>
                </a:solidFill>
                <a:cs typeface="Times New Roman" pitchFamily="18" charset="0"/>
              </a:rPr>
              <a:t>reappearance: </a:t>
            </a:r>
            <a:r>
              <a:rPr lang="en-US" sz="2000" dirty="0">
                <a:solidFill>
                  <a:schemeClr val="tx1">
                    <a:lumMod val="95000"/>
                    <a:lumOff val="5000"/>
                  </a:schemeClr>
                </a:solidFill>
                <a:cs typeface="Times New Roman" pitchFamily="18" charset="0"/>
              </a:rPr>
              <a:t>God knows</a:t>
            </a:r>
          </a:p>
          <a:p>
            <a:pPr marL="0" indent="0" defTabSz="786384">
              <a:lnSpc>
                <a:spcPct val="90000"/>
              </a:lnSpc>
              <a:spcBef>
                <a:spcPts val="800"/>
              </a:spcBef>
              <a:buSzTx/>
              <a:buNone/>
              <a:defRPr sz="3440" b="1">
                <a:solidFill>
                  <a:srgbClr val="FFFFFF"/>
                </a:solidFill>
                <a:effectLst>
                  <a:outerShdw blurRad="32766" dist="32766" dir="2700000" rotWithShape="0">
                    <a:srgbClr val="000000">
                      <a:alpha val="43137"/>
                    </a:srgbClr>
                  </a:outerShdw>
                </a:effectLst>
              </a:defRPr>
            </a:pPr>
            <a:r>
              <a:rPr lang="en-US" sz="2000" dirty="0">
                <a:solidFill>
                  <a:schemeClr val="tx1">
                    <a:lumMod val="95000"/>
                    <a:lumOff val="5000"/>
                  </a:schemeClr>
                </a:solidFill>
                <a:cs typeface="Times New Roman" pitchFamily="18" charset="0"/>
              </a:rPr>
              <a:t>The place of uprising: Mecca, Saudi Arabia</a:t>
            </a:r>
          </a:p>
          <a:p>
            <a:pPr marL="0" indent="0" defTabSz="786384">
              <a:lnSpc>
                <a:spcPct val="90000"/>
              </a:lnSpc>
              <a:spcBef>
                <a:spcPts val="800"/>
              </a:spcBef>
              <a:buSzTx/>
              <a:buNone/>
              <a:defRPr sz="3440" b="1">
                <a:solidFill>
                  <a:srgbClr val="FFFFFF"/>
                </a:solidFill>
                <a:effectLst>
                  <a:outerShdw blurRad="32766" dist="32766" dir="2700000" rotWithShape="0">
                    <a:srgbClr val="000000">
                      <a:alpha val="43137"/>
                    </a:srgbClr>
                  </a:outerShdw>
                </a:effectLst>
              </a:defRPr>
            </a:pPr>
            <a:r>
              <a:rPr lang="en-US" sz="2000" dirty="0">
                <a:solidFill>
                  <a:schemeClr val="tx1">
                    <a:lumMod val="95000"/>
                    <a:lumOff val="5000"/>
                  </a:schemeClr>
                </a:solidFill>
                <a:cs typeface="Times New Roman" pitchFamily="18" charset="0"/>
              </a:rPr>
              <a:t>Capital city of governance: </a:t>
            </a:r>
            <a:r>
              <a:rPr lang="en-US" sz="2000" dirty="0" err="1">
                <a:solidFill>
                  <a:schemeClr val="tx1">
                    <a:lumMod val="95000"/>
                    <a:lumOff val="5000"/>
                  </a:schemeClr>
                </a:solidFill>
                <a:cs typeface="Times New Roman" pitchFamily="18" charset="0"/>
              </a:rPr>
              <a:t>Kufa</a:t>
            </a:r>
            <a:r>
              <a:rPr lang="en-US" sz="2000" dirty="0">
                <a:solidFill>
                  <a:schemeClr val="tx1">
                    <a:lumMod val="95000"/>
                    <a:lumOff val="5000"/>
                  </a:schemeClr>
                </a:solidFill>
                <a:cs typeface="Times New Roman" pitchFamily="18" charset="0"/>
              </a:rPr>
              <a:t>, </a:t>
            </a:r>
            <a:r>
              <a:rPr lang="en-US" sz="2000" dirty="0" smtClean="0">
                <a:solidFill>
                  <a:schemeClr val="tx1">
                    <a:lumMod val="95000"/>
                    <a:lumOff val="5000"/>
                  </a:schemeClr>
                </a:solidFill>
                <a:cs typeface="Times New Roman" pitchFamily="18" charset="0"/>
              </a:rPr>
              <a:t>Iraq</a:t>
            </a:r>
          </a:p>
          <a:p>
            <a:pPr marL="0" indent="0" defTabSz="786384">
              <a:lnSpc>
                <a:spcPct val="90000"/>
              </a:lnSpc>
              <a:spcBef>
                <a:spcPts val="800"/>
              </a:spcBef>
              <a:buSzTx/>
              <a:buNone/>
              <a:defRPr sz="3440" b="1">
                <a:solidFill>
                  <a:srgbClr val="FFFFFF"/>
                </a:solidFill>
                <a:effectLst>
                  <a:outerShdw blurRad="32766" dist="32766" dir="2700000" rotWithShape="0">
                    <a:srgbClr val="000000">
                      <a:alpha val="43137"/>
                    </a:srgbClr>
                  </a:outerShdw>
                </a:effectLst>
              </a:defRPr>
            </a:pPr>
            <a:r>
              <a:rPr lang="en-US" sz="2000" dirty="0" smtClean="0">
                <a:solidFill>
                  <a:schemeClr val="tx1">
                    <a:lumMod val="95000"/>
                    <a:lumOff val="5000"/>
                  </a:schemeClr>
                </a:solidFill>
                <a:cs typeface="Times New Roman" pitchFamily="18" charset="0"/>
              </a:rPr>
              <a:t>Number of his special </a:t>
            </a:r>
            <a:r>
              <a:rPr lang="en-US" sz="2000" dirty="0" smtClean="0">
                <a:solidFill>
                  <a:schemeClr val="tx1">
                    <a:lumMod val="95000"/>
                    <a:lumOff val="5000"/>
                  </a:schemeClr>
                </a:solidFill>
                <a:cs typeface="Times New Roman" pitchFamily="18" charset="0"/>
              </a:rPr>
              <a:t>companions: 313</a:t>
            </a:r>
            <a:endParaRPr lang="en-US" sz="2000" dirty="0">
              <a:solidFill>
                <a:schemeClr val="tx1">
                  <a:lumMod val="95000"/>
                  <a:lumOff val="5000"/>
                </a:schemeClr>
              </a:solidFill>
              <a:cs typeface="Times New Roman" pitchFamily="18" charset="0"/>
            </a:endParaRPr>
          </a:p>
        </p:txBody>
      </p:sp>
    </p:spTree>
    <p:extLst>
      <p:ext uri="{BB962C8B-B14F-4D97-AF65-F5344CB8AC3E}">
        <p14:creationId xmlns:p14="http://schemas.microsoft.com/office/powerpoint/2010/main" val="412537246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His Companions</a:t>
            </a:r>
            <a:endParaRPr lang="en-US" dirty="0"/>
          </a:p>
        </p:txBody>
      </p:sp>
      <p:sp>
        <p:nvSpPr>
          <p:cNvPr id="3" name="Content Placeholder 2"/>
          <p:cNvSpPr>
            <a:spLocks noGrp="1"/>
          </p:cNvSpPr>
          <p:nvPr>
            <p:ph idx="1"/>
          </p:nvPr>
        </p:nvSpPr>
        <p:spPr/>
        <p:txBody>
          <a:bodyPr>
            <a:normAutofit fontScale="70000" lnSpcReduction="20000"/>
          </a:bodyPr>
          <a:lstStyle/>
          <a:p>
            <a:pPr algn="just"/>
            <a:r>
              <a:rPr lang="en-US" dirty="0" smtClean="0"/>
              <a:t>Joshua the successor of Moses, Jesus, Elijah, </a:t>
            </a:r>
            <a:r>
              <a:rPr lang="en-US" dirty="0" err="1" smtClean="0"/>
              <a:t>Khidr</a:t>
            </a:r>
            <a:r>
              <a:rPr lang="en-US" dirty="0" smtClean="0"/>
              <a:t>, the </a:t>
            </a:r>
            <a:r>
              <a:rPr lang="en-US" dirty="0"/>
              <a:t>S</a:t>
            </a:r>
            <a:r>
              <a:rPr lang="en-US" dirty="0" smtClean="0"/>
              <a:t>even Sleepers of Ephesus (people of the Cave).</a:t>
            </a:r>
          </a:p>
          <a:p>
            <a:pPr algn="just"/>
            <a:r>
              <a:rPr lang="en-US" dirty="0" smtClean="0"/>
              <a:t>Malik </a:t>
            </a:r>
            <a:r>
              <a:rPr lang="en-US" dirty="0" err="1" smtClean="0"/>
              <a:t>Ashtar</a:t>
            </a:r>
            <a:r>
              <a:rPr lang="en-US" dirty="0" smtClean="0"/>
              <a:t> (Imam Ali’s companion), Salman Farsi  and </a:t>
            </a:r>
            <a:r>
              <a:rPr lang="en-US" dirty="0" err="1" smtClean="0"/>
              <a:t>Miqdad</a:t>
            </a:r>
            <a:r>
              <a:rPr lang="en-US" dirty="0" smtClean="0"/>
              <a:t> (the Prophet’s companions).</a:t>
            </a:r>
          </a:p>
          <a:p>
            <a:pPr algn="just"/>
            <a:r>
              <a:rPr lang="en-US" dirty="0" smtClean="0"/>
              <a:t>The great angles of God such as; Gabriel, Michael, Seraph and those:</a:t>
            </a:r>
          </a:p>
          <a:p>
            <a:pPr lvl="2" algn="just"/>
            <a:r>
              <a:rPr lang="en-US" dirty="0" smtClean="0"/>
              <a:t>Who Helped Prophet Muhammad in Battles </a:t>
            </a:r>
          </a:p>
          <a:p>
            <a:pPr lvl="2" algn="just"/>
            <a:r>
              <a:rPr lang="en-US" dirty="0" smtClean="0"/>
              <a:t>Who accompanied Noah in his ship </a:t>
            </a:r>
          </a:p>
          <a:p>
            <a:pPr lvl="2" algn="just"/>
            <a:r>
              <a:rPr lang="en-US" dirty="0" smtClean="0"/>
              <a:t> Who helped Moses in the Nile river</a:t>
            </a:r>
          </a:p>
          <a:p>
            <a:pPr lvl="2" algn="just"/>
            <a:r>
              <a:rPr lang="en-US" dirty="0" smtClean="0"/>
              <a:t>Who accompanied Jesus while he was ascending to Heaven </a:t>
            </a:r>
          </a:p>
          <a:p>
            <a:pPr lvl="2" algn="just"/>
            <a:r>
              <a:rPr lang="en-US" dirty="0" smtClean="0"/>
              <a:t>Who went to Karbala for helping Imam Husain  </a:t>
            </a:r>
          </a:p>
          <a:p>
            <a:pPr algn="just"/>
            <a:r>
              <a:rPr lang="en-US" dirty="0" smtClean="0"/>
              <a:t>Several numbers of </a:t>
            </a:r>
            <a:r>
              <a:rPr lang="en-US" dirty="0" err="1" smtClean="0"/>
              <a:t>Jinns</a:t>
            </a:r>
            <a:r>
              <a:rPr lang="en-US" dirty="0" smtClean="0"/>
              <a:t> </a:t>
            </a:r>
          </a:p>
          <a:p>
            <a:pPr algn="just"/>
            <a:r>
              <a:rPr lang="en-US" dirty="0" smtClean="0"/>
              <a:t>Finally the true believers in God from different corner of the world </a:t>
            </a:r>
            <a:r>
              <a:rPr lang="en-US" dirty="0" err="1" smtClean="0"/>
              <a:t>incluiding</a:t>
            </a:r>
            <a:r>
              <a:rPr lang="en-US" dirty="0" smtClean="0"/>
              <a:t> </a:t>
            </a:r>
            <a:r>
              <a:rPr lang="en-US" dirty="0" err="1" smtClean="0"/>
              <a:t>Sayyid</a:t>
            </a:r>
            <a:r>
              <a:rPr lang="en-US" dirty="0" smtClean="0"/>
              <a:t> </a:t>
            </a:r>
            <a:r>
              <a:rPr lang="en-US" dirty="0" err="1" smtClean="0"/>
              <a:t>Khorasani</a:t>
            </a:r>
            <a:r>
              <a:rPr lang="en-US" dirty="0" smtClean="0"/>
              <a:t>, Yamani, </a:t>
            </a:r>
            <a:r>
              <a:rPr lang="en-US" dirty="0" err="1" smtClean="0"/>
              <a:t>Sho’aib</a:t>
            </a:r>
            <a:r>
              <a:rPr lang="en-US" dirty="0" smtClean="0"/>
              <a:t> bin </a:t>
            </a:r>
            <a:r>
              <a:rPr lang="en-US" dirty="0" err="1" smtClean="0"/>
              <a:t>Salih</a:t>
            </a:r>
            <a:r>
              <a:rPr lang="en-US" dirty="0" smtClean="0"/>
              <a:t>. </a:t>
            </a:r>
          </a:p>
          <a:p>
            <a:pPr algn="just"/>
            <a:endParaRPr lang="en-US" dirty="0"/>
          </a:p>
          <a:p>
            <a:pPr algn="just"/>
            <a:endParaRPr lang="en-US" dirty="0"/>
          </a:p>
        </p:txBody>
      </p:sp>
    </p:spTree>
    <p:extLst>
      <p:ext uri="{BB962C8B-B14F-4D97-AF65-F5344CB8AC3E}">
        <p14:creationId xmlns:p14="http://schemas.microsoft.com/office/powerpoint/2010/main" val="246016304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Imam as the </a:t>
            </a:r>
            <a:r>
              <a:rPr lang="en-US" dirty="0" smtClean="0"/>
              <a:t>Heir </a:t>
            </a:r>
            <a:r>
              <a:rPr lang="en-US" dirty="0" smtClean="0"/>
              <a:t>of the Heritage of previous Prophets</a:t>
            </a:r>
            <a:endParaRPr lang="en-US" dirty="0"/>
          </a:p>
        </p:txBody>
      </p:sp>
      <p:sp>
        <p:nvSpPr>
          <p:cNvPr id="3" name="Content Placeholder 2"/>
          <p:cNvSpPr>
            <a:spLocks noGrp="1"/>
          </p:cNvSpPr>
          <p:nvPr>
            <p:ph idx="1"/>
          </p:nvPr>
        </p:nvSpPr>
        <p:spPr/>
        <p:txBody>
          <a:bodyPr>
            <a:normAutofit/>
          </a:bodyPr>
          <a:lstStyle/>
          <a:p>
            <a:r>
              <a:rPr lang="en-US" dirty="0" smtClean="0"/>
              <a:t>The Holy Heritage of all previous Prophets such as:</a:t>
            </a:r>
          </a:p>
          <a:p>
            <a:pPr marL="685800" lvl="2" indent="0">
              <a:buNone/>
            </a:pPr>
            <a:endParaRPr lang="en-US" dirty="0" smtClean="0"/>
          </a:p>
          <a:p>
            <a:pPr lvl="2"/>
            <a:r>
              <a:rPr lang="en-US" dirty="0" smtClean="0"/>
              <a:t>Heritage of Adam, Noah, Abraham, Jesus, Moses,  Aaron, Joseph, David, Solomon, </a:t>
            </a:r>
            <a:r>
              <a:rPr lang="en-US" dirty="0" err="1" smtClean="0"/>
              <a:t>Jethro</a:t>
            </a:r>
            <a:r>
              <a:rPr lang="en-US" dirty="0" smtClean="0"/>
              <a:t>, </a:t>
            </a:r>
            <a:r>
              <a:rPr lang="en-US" dirty="0" err="1" smtClean="0"/>
              <a:t>Hud</a:t>
            </a:r>
            <a:r>
              <a:rPr lang="en-US" dirty="0" smtClean="0"/>
              <a:t>, </a:t>
            </a:r>
            <a:r>
              <a:rPr lang="en-US" dirty="0" err="1" smtClean="0"/>
              <a:t>Salih</a:t>
            </a:r>
            <a:r>
              <a:rPr lang="en-US" dirty="0" smtClean="0"/>
              <a:t>, Prophet Muhammad and others.</a:t>
            </a:r>
          </a:p>
          <a:p>
            <a:pPr lvl="2"/>
            <a:r>
              <a:rPr lang="en-US" dirty="0" smtClean="0"/>
              <a:t>All Divine Books ( </a:t>
            </a:r>
            <a:r>
              <a:rPr lang="en-US" dirty="0" smtClean="0"/>
              <a:t>the Quran, Torah, Gospel, Psalm, Scrolls of Abraham).</a:t>
            </a:r>
            <a:endParaRPr lang="en-US" dirty="0" smtClean="0"/>
          </a:p>
          <a:p>
            <a:pPr lvl="2"/>
            <a:endParaRPr lang="en-US" dirty="0" smtClean="0"/>
          </a:p>
          <a:p>
            <a:endParaRPr lang="en-US" dirty="0"/>
          </a:p>
        </p:txBody>
      </p:sp>
    </p:spTree>
    <p:extLst>
      <p:ext uri="{BB962C8B-B14F-4D97-AF65-F5344CB8AC3E}">
        <p14:creationId xmlns:p14="http://schemas.microsoft.com/office/powerpoint/2010/main" val="373097897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2400" b="1" dirty="0" smtClean="0">
                <a:solidFill>
                  <a:srgbClr val="632523"/>
                </a:solidFill>
                <a:latin typeface="Tahoma" pitchFamily="34" charset="0"/>
                <a:cs typeface="Tahoma" pitchFamily="34" charset="0"/>
              </a:rPr>
              <a:t> </a:t>
            </a:r>
            <a:r>
              <a:rPr lang="en-GB" sz="2400" b="1" dirty="0">
                <a:solidFill>
                  <a:srgbClr val="632523"/>
                </a:solidFill>
                <a:latin typeface="Tahoma" pitchFamily="34" charset="0"/>
                <a:cs typeface="Tahoma" pitchFamily="34" charset="0"/>
              </a:rPr>
              <a:t>Similarity between </a:t>
            </a:r>
            <a:r>
              <a:rPr lang="en-GB" sz="2400" b="1" dirty="0" smtClean="0">
                <a:solidFill>
                  <a:srgbClr val="632523"/>
                </a:solidFill>
                <a:latin typeface="Tahoma" pitchFamily="34" charset="0"/>
                <a:cs typeface="Tahoma" pitchFamily="34" charset="0"/>
              </a:rPr>
              <a:t>Imam Mahdi and previous Prophets</a:t>
            </a:r>
            <a:r>
              <a:rPr lang="en-GB" sz="2400" b="1" dirty="0">
                <a:solidFill>
                  <a:srgbClr val="632523"/>
                </a:solidFill>
                <a:latin typeface="Tahoma" pitchFamily="34" charset="0"/>
                <a:cs typeface="Tahoma" pitchFamily="34" charset="0"/>
              </a:rPr>
              <a:t/>
            </a:r>
            <a:br>
              <a:rPr lang="en-GB" sz="2400" b="1" dirty="0">
                <a:solidFill>
                  <a:srgbClr val="632523"/>
                </a:solidFill>
                <a:latin typeface="Tahoma" pitchFamily="34" charset="0"/>
                <a:cs typeface="Tahoma" pitchFamily="34" charset="0"/>
              </a:rPr>
            </a:br>
            <a:endParaRPr lang="en-US" sz="2400" dirty="0"/>
          </a:p>
        </p:txBody>
      </p:sp>
      <p:sp>
        <p:nvSpPr>
          <p:cNvPr id="3" name="Content Placeholder 2"/>
          <p:cNvSpPr>
            <a:spLocks noGrp="1"/>
          </p:cNvSpPr>
          <p:nvPr>
            <p:ph idx="1"/>
          </p:nvPr>
        </p:nvSpPr>
        <p:spPr>
          <a:xfrm>
            <a:off x="1066800" y="1905000"/>
            <a:ext cx="6858000" cy="3818069"/>
          </a:xfrm>
        </p:spPr>
        <p:txBody>
          <a:bodyPr>
            <a:normAutofit fontScale="92500" lnSpcReduction="10000"/>
          </a:bodyPr>
          <a:lstStyle/>
          <a:p>
            <a:r>
              <a:rPr lang="en-GB" b="1" dirty="0" smtClean="0">
                <a:latin typeface="Calibri" pitchFamily="34" charset="0"/>
              </a:rPr>
              <a:t>A</a:t>
            </a:r>
            <a:r>
              <a:rPr lang="en-GB" b="1" dirty="0">
                <a:latin typeface="Calibri" pitchFamily="34" charset="0"/>
              </a:rPr>
              <a:t>.  </a:t>
            </a:r>
            <a:r>
              <a:rPr lang="en-GB" dirty="0">
                <a:latin typeface="Calibri" pitchFamily="34" charset="0"/>
              </a:rPr>
              <a:t>     His mother’s pregnancy and delivery was concealed like Moses and Ibrahim (Abraham</a:t>
            </a:r>
            <a:r>
              <a:rPr lang="en-GB" dirty="0" smtClean="0">
                <a:latin typeface="Calibri" pitchFamily="34" charset="0"/>
              </a:rPr>
              <a:t>)</a:t>
            </a:r>
            <a:endParaRPr lang="en-GB" dirty="0">
              <a:latin typeface="Calibri" pitchFamily="34" charset="0"/>
            </a:endParaRPr>
          </a:p>
          <a:p>
            <a:r>
              <a:rPr lang="en-GB" b="1" dirty="0">
                <a:latin typeface="Calibri" pitchFamily="34" charset="0"/>
              </a:rPr>
              <a:t>B.    </a:t>
            </a:r>
            <a:r>
              <a:rPr lang="en-GB" dirty="0">
                <a:latin typeface="Calibri" pitchFamily="34" charset="0"/>
              </a:rPr>
              <a:t>  Start of his Mission happened in the childhood like Jesus and John (and also Imam </a:t>
            </a:r>
            <a:r>
              <a:rPr lang="en-GB" dirty="0" err="1" smtClean="0">
                <a:latin typeface="Calibri" pitchFamily="34" charset="0"/>
              </a:rPr>
              <a:t>Jawad</a:t>
            </a:r>
            <a:r>
              <a:rPr lang="en-GB" dirty="0" smtClean="0">
                <a:latin typeface="Calibri" pitchFamily="34" charset="0"/>
              </a:rPr>
              <a:t>, the ninth Imam) </a:t>
            </a:r>
            <a:endParaRPr lang="en-GB" dirty="0">
              <a:latin typeface="Calibri" pitchFamily="34" charset="0"/>
            </a:endParaRPr>
          </a:p>
          <a:p>
            <a:r>
              <a:rPr lang="en-GB" b="1" dirty="0">
                <a:latin typeface="Calibri" pitchFamily="34" charset="0"/>
              </a:rPr>
              <a:t>C.</a:t>
            </a:r>
            <a:r>
              <a:rPr lang="en-GB" dirty="0">
                <a:latin typeface="Calibri" pitchFamily="34" charset="0"/>
              </a:rPr>
              <a:t>    He has inherited his longevity from  Noah &amp; </a:t>
            </a:r>
            <a:r>
              <a:rPr lang="en-GB" dirty="0" err="1" smtClean="0">
                <a:latin typeface="Calibri" pitchFamily="34" charset="0"/>
              </a:rPr>
              <a:t>K</a:t>
            </a:r>
            <a:r>
              <a:rPr lang="en-GB" dirty="0" err="1" smtClean="0">
                <a:latin typeface="Calibri" pitchFamily="34" charset="0"/>
              </a:rPr>
              <a:t>hidr</a:t>
            </a:r>
            <a:endParaRPr lang="en-GB" dirty="0">
              <a:latin typeface="Calibri" pitchFamily="34" charset="0"/>
            </a:endParaRPr>
          </a:p>
          <a:p>
            <a:r>
              <a:rPr lang="en-GB" b="1" dirty="0">
                <a:latin typeface="Calibri" pitchFamily="34" charset="0"/>
              </a:rPr>
              <a:t>D.  </a:t>
            </a:r>
            <a:r>
              <a:rPr lang="en-GB" dirty="0">
                <a:latin typeface="Calibri" pitchFamily="34" charset="0"/>
              </a:rPr>
              <a:t>    Among the prophets, Joseph, Moses, </a:t>
            </a:r>
            <a:r>
              <a:rPr lang="en-GB" dirty="0" err="1">
                <a:latin typeface="Calibri" pitchFamily="34" charset="0"/>
              </a:rPr>
              <a:t>I</a:t>
            </a:r>
            <a:r>
              <a:rPr lang="en-GB" dirty="0" err="1" smtClean="0">
                <a:latin typeface="Calibri" pitchFamily="34" charset="0"/>
              </a:rPr>
              <a:t>dris</a:t>
            </a:r>
            <a:r>
              <a:rPr lang="en-GB" dirty="0">
                <a:latin typeface="Calibri" pitchFamily="34" charset="0"/>
              </a:rPr>
              <a:t>, </a:t>
            </a:r>
            <a:r>
              <a:rPr lang="en-GB" dirty="0" err="1" smtClean="0">
                <a:latin typeface="Calibri" pitchFamily="34" charset="0"/>
              </a:rPr>
              <a:t>Salih</a:t>
            </a:r>
            <a:r>
              <a:rPr lang="en-GB" dirty="0" smtClean="0">
                <a:latin typeface="Calibri" pitchFamily="34" charset="0"/>
              </a:rPr>
              <a:t> </a:t>
            </a:r>
            <a:r>
              <a:rPr lang="en-GB" dirty="0">
                <a:latin typeface="Calibri" pitchFamily="34" charset="0"/>
              </a:rPr>
              <a:t>&amp; </a:t>
            </a:r>
            <a:r>
              <a:rPr lang="en-GB" dirty="0" smtClean="0">
                <a:latin typeface="Calibri" pitchFamily="34" charset="0"/>
              </a:rPr>
              <a:t>Ibrahim </a:t>
            </a:r>
            <a:r>
              <a:rPr lang="en-GB" dirty="0">
                <a:latin typeface="Calibri" pitchFamily="34" charset="0"/>
              </a:rPr>
              <a:t>have experienced occultation as well.</a:t>
            </a:r>
          </a:p>
          <a:p>
            <a:r>
              <a:rPr lang="en-GB" b="1" dirty="0">
                <a:latin typeface="Calibri" pitchFamily="34" charset="0"/>
              </a:rPr>
              <a:t>E. </a:t>
            </a:r>
            <a:r>
              <a:rPr lang="en-GB" dirty="0">
                <a:latin typeface="Calibri" pitchFamily="34" charset="0"/>
              </a:rPr>
              <a:t>     His attribute of always being young has a similarity to that of Jonah (</a:t>
            </a:r>
            <a:r>
              <a:rPr lang="en-GB" dirty="0" err="1">
                <a:latin typeface="Calibri" pitchFamily="34" charset="0"/>
              </a:rPr>
              <a:t>Yunus</a:t>
            </a:r>
            <a:r>
              <a:rPr lang="en-GB" dirty="0" smtClean="0">
                <a:latin typeface="Calibri" pitchFamily="34" charset="0"/>
              </a:rPr>
              <a:t>)</a:t>
            </a:r>
            <a:endParaRPr lang="en-GB" dirty="0">
              <a:latin typeface="Calibri" pitchFamily="34" charset="0"/>
            </a:endParaRPr>
          </a:p>
          <a:p>
            <a:r>
              <a:rPr lang="en-GB" b="1" dirty="0">
                <a:latin typeface="Calibri" pitchFamily="34" charset="0"/>
              </a:rPr>
              <a:t>F.</a:t>
            </a:r>
            <a:r>
              <a:rPr lang="en-GB" dirty="0">
                <a:latin typeface="Calibri" pitchFamily="34" charset="0"/>
              </a:rPr>
              <a:t>    His patience and perseverance is like that of </a:t>
            </a:r>
            <a:r>
              <a:rPr lang="en-GB" dirty="0" smtClean="0">
                <a:latin typeface="Calibri" pitchFamily="34" charset="0"/>
              </a:rPr>
              <a:t>Job (</a:t>
            </a:r>
            <a:r>
              <a:rPr lang="en-GB" dirty="0" err="1" smtClean="0">
                <a:latin typeface="Calibri" pitchFamily="34" charset="0"/>
              </a:rPr>
              <a:t>Ayoub</a:t>
            </a:r>
            <a:r>
              <a:rPr lang="en-GB" dirty="0" smtClean="0">
                <a:latin typeface="Calibri" pitchFamily="34" charset="0"/>
              </a:rPr>
              <a:t>).</a:t>
            </a:r>
            <a:endParaRPr lang="en-GB" dirty="0">
              <a:latin typeface="Calibri" pitchFamily="34" charset="0"/>
            </a:endParaRPr>
          </a:p>
        </p:txBody>
      </p:sp>
    </p:spTree>
    <p:extLst>
      <p:ext uri="{BB962C8B-B14F-4D97-AF65-F5344CB8AC3E}">
        <p14:creationId xmlns:p14="http://schemas.microsoft.com/office/powerpoint/2010/main" val="29122279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ushpin">
  <a:themeElements>
    <a:clrScheme name="Pushpin">
      <a:dk1>
        <a:sysClr val="windowText" lastClr="000000"/>
      </a:dk1>
      <a:lt1>
        <a:sysClr val="window" lastClr="FFFFFF"/>
      </a:lt1>
      <a:dk2>
        <a:srgbClr val="465E9C"/>
      </a:dk2>
      <a:lt2>
        <a:srgbClr val="CCDDEA"/>
      </a:lt2>
      <a:accent1>
        <a:srgbClr val="FDA023"/>
      </a:accent1>
      <a:accent2>
        <a:srgbClr val="AA2B1E"/>
      </a:accent2>
      <a:accent3>
        <a:srgbClr val="71685C"/>
      </a:accent3>
      <a:accent4>
        <a:srgbClr val="64A73B"/>
      </a:accent4>
      <a:accent5>
        <a:srgbClr val="EB5605"/>
      </a:accent5>
      <a:accent6>
        <a:srgbClr val="B9CA1A"/>
      </a:accent6>
      <a:hlink>
        <a:srgbClr val="D83E2C"/>
      </a:hlink>
      <a:folHlink>
        <a:srgbClr val="ED7D27"/>
      </a:folHlink>
    </a:clrScheme>
    <a:fontScheme name="Pushpin">
      <a:majorFont>
        <a:latin typeface="Constantia"/>
        <a:ea typeface=""/>
        <a:cs typeface=""/>
        <a:font script="Jpan" typeface="HGS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Franklin Gothic Book"/>
        <a:ea typeface=""/>
        <a:cs typeface=""/>
        <a:font script="Grek" typeface="Arial"/>
        <a:font script="Cyrl" typeface="Arial"/>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ushpin">
      <a:fillStyleLst>
        <a:solidFill>
          <a:schemeClr val="phClr"/>
        </a:solidFill>
        <a:gradFill rotWithShape="1">
          <a:gsLst>
            <a:gs pos="0">
              <a:schemeClr val="phClr">
                <a:tint val="50000"/>
                <a:satMod val="180000"/>
                <a:lumMod val="100000"/>
              </a:schemeClr>
            </a:gs>
            <a:gs pos="40000">
              <a:schemeClr val="phClr">
                <a:tint val="60000"/>
                <a:satMod val="130000"/>
                <a:lumMod val="100000"/>
              </a:schemeClr>
            </a:gs>
            <a:gs pos="100000">
              <a:schemeClr val="phClr">
                <a:tint val="96000"/>
                <a:lumMod val="108000"/>
              </a:schemeClr>
            </a:gs>
          </a:gsLst>
          <a:lin ang="5400000" scaled="0"/>
        </a:gradFill>
        <a:gradFill rotWithShape="1">
          <a:gsLst>
            <a:gs pos="0">
              <a:schemeClr val="phClr"/>
            </a:gs>
            <a:gs pos="100000">
              <a:schemeClr val="phClr">
                <a:shade val="76000"/>
                <a:lumMod val="90000"/>
              </a:schemeClr>
            </a:gs>
          </a:gsLst>
          <a:lin ang="5400000" scaled="0"/>
        </a:gradFill>
      </a:fillStyleLst>
      <a:lnStyleLst>
        <a:ln w="9525" cap="flat" cmpd="sng" algn="ctr">
          <a:solidFill>
            <a:schemeClr val="phClr"/>
          </a:solidFill>
          <a:prstDash val="solid"/>
        </a:ln>
        <a:ln w="15875" cap="flat" cmpd="sng" algn="ctr">
          <a:solidFill>
            <a:schemeClr val="phClr">
              <a:shade val="80000"/>
              <a:lumMod val="90000"/>
            </a:schemeClr>
          </a:solidFill>
          <a:prstDash val="solid"/>
        </a:ln>
        <a:ln w="25400" cap="flat" cmpd="sng" algn="ctr">
          <a:solidFill>
            <a:schemeClr val="phClr"/>
          </a:solidFill>
          <a:prstDash val="solid"/>
        </a:ln>
      </a:lnStyleLst>
      <a:effectStyleLst>
        <a:effectStyle>
          <a:effectLst/>
        </a:effectStyle>
        <a:effectStyle>
          <a:effectLst>
            <a:outerShdw blurRad="38100" dist="38100" dir="4800000" sx="98000" sy="98000" rotWithShape="0">
              <a:srgbClr val="000000">
                <a:alpha val="32000"/>
              </a:srgbClr>
            </a:outerShdw>
          </a:effectLst>
        </a:effectStyle>
        <a:effectStyle>
          <a:effectLst>
            <a:outerShdw blurRad="38100" dist="38100" dir="4800000" sx="96000" sy="96000" rotWithShape="0">
              <a:srgbClr val="000000">
                <a:alpha val="40000"/>
              </a:srgbClr>
            </a:outerShdw>
          </a:effectLst>
          <a:scene3d>
            <a:camera prst="orthographicFront">
              <a:rot lat="0" lon="0" rev="0"/>
            </a:camera>
            <a:lightRig rig="threePt" dir="t">
              <a:rot lat="0" lon="0" rev="3240000"/>
            </a:lightRig>
          </a:scene3d>
          <a:sp3d>
            <a:bevelT w="28575" h="28575"/>
          </a:sp3d>
        </a:effectStyle>
      </a:effectStyleLst>
      <a:bgFillStyleLst>
        <a:solidFill>
          <a:schemeClr val="phClr">
            <a:tint val="93000"/>
          </a:schemeClr>
        </a:solidFill>
        <a:blipFill rotWithShape="1">
          <a:blip xmlns:r="http://schemas.openxmlformats.org/officeDocument/2006/relationships" r:embed="rId1">
            <a:duotone>
              <a:schemeClr val="phClr">
                <a:shade val="80000"/>
                <a:satMod val="140000"/>
                <a:lumMod val="50000"/>
              </a:schemeClr>
              <a:schemeClr val="phClr">
                <a:tint val="95000"/>
                <a:satMod val="180000"/>
                <a:lumMod val="160000"/>
              </a:schemeClr>
            </a:duotone>
          </a:blip>
          <a:stretch/>
        </a:blipFill>
        <a:blipFill rotWithShape="1">
          <a:blip xmlns:r="http://schemas.openxmlformats.org/officeDocument/2006/relationships" r:embed="rId2">
            <a:duotone>
              <a:schemeClr val="phClr">
                <a:tint val="98000"/>
                <a:shade val="90000"/>
                <a:satMod val="120000"/>
                <a:lumMod val="54000"/>
              </a:schemeClr>
              <a:schemeClr val="phClr">
                <a:tint val="80000"/>
                <a:satMod val="160000"/>
                <a:lumMod val="14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Pushpin</Template>
  <TotalTime>1900</TotalTime>
  <Words>1960</Words>
  <Application>Microsoft Office PowerPoint</Application>
  <PresentationFormat>On-screen Show (4:3)</PresentationFormat>
  <Paragraphs>123</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Pushpin</vt:lpstr>
      <vt:lpstr>In the Name of Allah the Compassionate the merciful </vt:lpstr>
      <vt:lpstr>The Promise of Religions </vt:lpstr>
      <vt:lpstr>Helpers of Allah</vt:lpstr>
      <vt:lpstr>Introduction </vt:lpstr>
      <vt:lpstr>Syllabuses </vt:lpstr>
      <vt:lpstr>A brief biography of Imam Mahdi </vt:lpstr>
      <vt:lpstr>His Companions</vt:lpstr>
      <vt:lpstr>Imam as the Heir of the Heritage of previous Prophets</vt:lpstr>
      <vt:lpstr> Similarity between Imam Mahdi and previous Prophets </vt:lpstr>
      <vt:lpstr> Effects of believing in a living saviour in our daily life.</vt:lpstr>
      <vt:lpstr>Two type of his occultation </vt:lpstr>
      <vt:lpstr>The philosophy behind occultation </vt:lpstr>
      <vt:lpstr> His Presence</vt:lpstr>
      <vt:lpstr>Our responsibility in the occultation age </vt:lpstr>
      <vt:lpstr>The signs of his reappearance </vt:lpstr>
      <vt:lpstr>What is special with the Imam?</vt:lpstr>
      <vt:lpstr>Jesus is still alive and will Return with Imam Mahdi </vt:lpstr>
      <vt:lpstr>The followers of Jesus will be superior over disbelievers</vt:lpstr>
      <vt:lpstr>With all Peace and Justice</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 the Name of Allah the Compassionate the merciful </dc:title>
  <dc:creator>محسن قنبری</dc:creator>
  <cp:lastModifiedBy>محسن قنبری</cp:lastModifiedBy>
  <cp:revision>81</cp:revision>
  <dcterms:created xsi:type="dcterms:W3CDTF">2006-08-16T00:00:00Z</dcterms:created>
  <dcterms:modified xsi:type="dcterms:W3CDTF">2018-02-21T06:44:29Z</dcterms:modified>
</cp:coreProperties>
</file>